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slideLayouts/slideLayout1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3" r:id="rId1"/>
    <p:sldMasterId id="2147483668" r:id="rId2"/>
    <p:sldMasterId id="2147483674" r:id="rId3"/>
    <p:sldMasterId id="2147483648" r:id="rId4"/>
    <p:sldMasterId id="2147483684" r:id="rId5"/>
    <p:sldMasterId id="2147483697" r:id="rId6"/>
  </p:sldMasterIdLst>
  <p:notesMasterIdLst>
    <p:notesMasterId r:id="rId25"/>
  </p:notesMasterIdLst>
  <p:handoutMasterIdLst>
    <p:handoutMasterId r:id="rId26"/>
  </p:handoutMasterIdLst>
  <p:sldIdLst>
    <p:sldId id="355" r:id="rId7"/>
    <p:sldId id="369" r:id="rId8"/>
    <p:sldId id="372" r:id="rId9"/>
    <p:sldId id="381" r:id="rId10"/>
    <p:sldId id="382" r:id="rId11"/>
    <p:sldId id="383" r:id="rId12"/>
    <p:sldId id="384" r:id="rId13"/>
    <p:sldId id="386" r:id="rId14"/>
    <p:sldId id="385" r:id="rId15"/>
    <p:sldId id="387" r:id="rId16"/>
    <p:sldId id="389" r:id="rId17"/>
    <p:sldId id="390" r:id="rId18"/>
    <p:sldId id="391" r:id="rId19"/>
    <p:sldId id="374" r:id="rId20"/>
    <p:sldId id="375" r:id="rId21"/>
    <p:sldId id="376" r:id="rId22"/>
    <p:sldId id="379" r:id="rId23"/>
    <p:sldId id="380" r:id="rId24"/>
  </p:sldIdLst>
  <p:sldSz cx="9144000" cy="5143500" type="screen16x9"/>
  <p:notesSz cx="9925050" cy="66659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00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  <a:srgbClr val="98C6EA"/>
    <a:srgbClr val="0052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269D01E-BC32-4049-B463-5C60D7B0CCD2}" styleName="Designformatvorlage 2 - Akz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6" autoAdjust="0"/>
    <p:restoredTop sz="88272" autoAdjust="0"/>
  </p:normalViewPr>
  <p:slideViewPr>
    <p:cSldViewPr snapToGrid="0">
      <p:cViewPr varScale="1">
        <p:scale>
          <a:sx n="152" d="100"/>
          <a:sy n="152" d="100"/>
        </p:scale>
        <p:origin x="660" y="132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1" d="100"/>
          <a:sy n="131" d="100"/>
        </p:scale>
        <p:origin x="-810" y="-96"/>
      </p:cViewPr>
      <p:guideLst>
        <p:guide orient="horz" pos="2100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1901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751376-2EB8-4403-B858-305A8AAA6B01}" type="datetimeFigureOut">
              <a:rPr lang="en-GB"/>
              <a:pPr>
                <a:defRPr/>
              </a:pPr>
              <a:t>20/10/2021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1901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C15F7A-46C6-4AD2-BFEC-842DCCCC19C4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095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1901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C46BC9-2C9E-4670-A85A-6A588BA2D405}" type="datetimeFigureOut">
              <a:rPr lang="en-GB"/>
              <a:pPr>
                <a:defRPr/>
              </a:pPr>
              <a:t>20/10/2021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740025" y="500063"/>
            <a:ext cx="4445000" cy="2500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8" tIns="45354" rIns="90708" bIns="45354" rtlCol="0" anchor="ctr"/>
          <a:lstStyle/>
          <a:p>
            <a:pPr lvl="0"/>
            <a:endParaRPr lang="en-GB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506" y="3166309"/>
            <a:ext cx="7940040" cy="2999661"/>
          </a:xfrm>
          <a:prstGeom prst="rect">
            <a:avLst/>
          </a:prstGeom>
        </p:spPr>
        <p:txBody>
          <a:bodyPr vert="horz" wrap="square" lIns="90708" tIns="45354" rIns="90708" bIns="4535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1901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AFC6D0-44D5-4EB7-828F-6F464F83D79A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997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182563" indent="-182563" algn="l" rtl="0" fontAlgn="base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355600" indent="-173038" algn="l" rtl="0" fontAlgn="base">
      <a:spcBef>
        <a:spcPct val="30000"/>
      </a:spcBef>
      <a:spcAft>
        <a:spcPct val="0"/>
      </a:spcAft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538163" indent="-182563" algn="l" rtl="0" fontAlgn="base">
      <a:spcBef>
        <a:spcPct val="30000"/>
      </a:spcBef>
      <a:spcAft>
        <a:spcPct val="0"/>
      </a:spcAft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720725" indent="-182563" algn="l" rtl="0" fontAlgn="base">
      <a:spcBef>
        <a:spcPct val="30000"/>
      </a:spcBef>
      <a:spcAft>
        <a:spcPct val="0"/>
      </a:spcAft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740025" y="500063"/>
            <a:ext cx="4445000" cy="25003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FC6D0-44D5-4EB7-828F-6F464F83D79A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38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der Präsentation durch Klicken bearbeiten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319088" y="1484040"/>
            <a:ext cx="8508999" cy="95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400" baseline="0" noProof="0" dirty="0" smtClean="0"/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8347635" y="4806203"/>
            <a:ext cx="575236" cy="26894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/>
              <a:t>Dr. rer. nat. Erika Mustermann (TUM) | kann beliebig erweitert werden | Infos mit Strich trennen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noProof="0" dirty="0"/>
              <a:t>Dr. rer. nat. Erika Mustermann (TUM) | kann beliebig erweitert werden | Infos mit Strich trennen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7"/>
          </p:nvPr>
        </p:nvSpPr>
        <p:spPr>
          <a:xfrm>
            <a:off x="0" y="2133600"/>
            <a:ext cx="9144000" cy="30099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19090" y="1600200"/>
            <a:ext cx="8508999" cy="49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</a:lstStyle>
          <a:p>
            <a:pPr lvl="0"/>
            <a:r>
              <a:rPr lang="de-DE" noProof="0" dirty="0"/>
              <a:t>Inhalt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1150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formatfüll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2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1600200"/>
            <a:ext cx="9144000" cy="3543299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defRPr sz="1400"/>
            </a:lvl1pPr>
          </a:lstStyle>
          <a:p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dirty="0"/>
              <a:t>Dr. rer. nat. Erika Mustermann (TUM) | kann beliebig erweitert werden | Infos mit Strich trennen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987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/>
              <a:t>Präsentationsmuster</a:t>
            </a:r>
            <a:br>
              <a:rPr lang="de-DE" noProof="0" dirty="0"/>
            </a:br>
            <a:r>
              <a:rPr lang="de-DE" noProof="0" dirty="0"/>
              <a:t/>
            </a:r>
            <a:br>
              <a:rPr lang="de-DE" noProof="0" dirty="0"/>
            </a:br>
            <a:r>
              <a:rPr lang="de-DE" noProof="0" dirty="0"/>
              <a:t>kann auch als </a:t>
            </a:r>
            <a:r>
              <a:rPr lang="de-DE" noProof="0" dirty="0" err="1"/>
              <a:t>Kapiteltrenner</a:t>
            </a:r>
            <a:r>
              <a:rPr lang="de-DE" noProof="0" dirty="0"/>
              <a:t> verwendet werden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Dr. rer. nat. Erika Mustermann (TUM) | kann beliebig erweitert werden | Infos mit Strich trennen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/>
              <a:t>Präsentationsmuster</a:t>
            </a:r>
            <a:br>
              <a:rPr lang="de-DE" noProof="0" dirty="0"/>
            </a:br>
            <a:r>
              <a:rPr lang="de-DE" noProof="0" dirty="0"/>
              <a:t/>
            </a:r>
            <a:br>
              <a:rPr lang="de-DE" noProof="0" dirty="0"/>
            </a:br>
            <a:r>
              <a:rPr lang="de-DE" noProof="0" dirty="0"/>
              <a:t>kann auch als </a:t>
            </a:r>
            <a:r>
              <a:rPr lang="de-DE" noProof="0" dirty="0" err="1"/>
              <a:t>Kapiteltrenner</a:t>
            </a:r>
            <a:r>
              <a:rPr lang="de-DE" noProof="0" dirty="0"/>
              <a:t> verwendet werden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Dr. rer. nat. Erika Mustermann (TUM) | kann beliebig erweitert werden | Infos mit Strich trennen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3200"/>
              </a:lnSpc>
              <a:defRPr lang="de-DE" sz="250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/>
              <a:t>Titel der Präsentation durch Klicken bearbeiten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319088" y="1484040"/>
            <a:ext cx="8508999" cy="95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600" baseline="0" noProof="0" dirty="0" smtClean="0">
                <a:solidFill>
                  <a:schemeClr val="bg1"/>
                </a:solidFill>
              </a:defRPr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Dr. rer. nat. Erika Mustermann (TUM) | kann beliebig erweitert werden | Infos mit Strich trennen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3200"/>
              </a:lnSpc>
              <a:defRPr lang="de-DE" sz="2500" noProof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dirty="0"/>
              <a:t>Titel der Präsentation durch Klicken bearbeiten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319088" y="1484040"/>
            <a:ext cx="8508999" cy="95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400" baseline="0" noProof="0" dirty="0" smtClean="0">
                <a:solidFill>
                  <a:srgbClr val="000000"/>
                </a:solidFill>
              </a:defRPr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8347635" y="4806203"/>
            <a:ext cx="575236" cy="26894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Dr. rer. nat. Erika Mustermann (TUM) | kann beliebig erweitert werden | Infos mit Strich trennen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319088" y="1484040"/>
            <a:ext cx="8508999" cy="95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400" baseline="0" noProof="0" dirty="0" smtClean="0"/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8347635" y="4806203"/>
            <a:ext cx="575236" cy="26894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/>
              <a:t>Dr. rer. nat. Erika Mustermann (TUM) | kann beliebig erweitert werden | Infos mit Strich trennen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19090" y="1600200"/>
            <a:ext cx="8508999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  <a:lvl2pPr>
              <a:lnSpc>
                <a:spcPct val="114000"/>
              </a:lnSpc>
              <a:defRPr lang="de-DE" sz="1400" noProof="0" dirty="0" smtClean="0"/>
            </a:lvl2pPr>
            <a:lvl3pPr>
              <a:defRPr sz="140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 lIns="0" rIns="0"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Dr. rer. nat. Erika Mustermann (TUM) | kann beliebig erweitert werden | Infos mit Strich trennen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4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19090" y="2143125"/>
            <a:ext cx="8508999" cy="254317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  <a:lvl2pPr>
              <a:lnSpc>
                <a:spcPct val="114000"/>
              </a:lnSpc>
              <a:defRPr lang="de-DE" sz="1400" noProof="0" dirty="0" smtClean="0"/>
            </a:lvl2pPr>
            <a:lvl3pPr>
              <a:defRPr sz="1400" baseline="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</p:txBody>
      </p:sp>
      <p:sp useBgFill="1"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 useBgFill="1"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 useBgFill="1"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Dr. rer. nat. Erika Mustermann (TUM) | kann beliebig erweitert werden | Infos mit Strich trennen</a:t>
            </a:r>
            <a:endParaRPr lang="en-US" dirty="0"/>
          </a:p>
        </p:txBody>
      </p:sp>
      <p:sp useBgFill="1">
        <p:nvSpPr>
          <p:cNvPr id="6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19090" y="1600200"/>
            <a:ext cx="8508999" cy="50530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</a:lstStyle>
          <a:p>
            <a:pPr lvl="0"/>
            <a:r>
              <a:rPr lang="de-DE" noProof="0" dirty="0"/>
              <a:t>Inhalt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394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idx="14" hasCustomPrompt="1"/>
          </p:nvPr>
        </p:nvSpPr>
        <p:spPr>
          <a:xfrm>
            <a:off x="319091" y="1602000"/>
            <a:ext cx="4180910" cy="309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  <a:lvl2pPr>
              <a:lnSpc>
                <a:spcPct val="114000"/>
              </a:lnSpc>
              <a:defRPr lang="de-DE" sz="1400" noProof="0" dirty="0" smtClean="0"/>
            </a:lvl2pPr>
            <a:lvl3pPr>
              <a:defRPr sz="1400" baseline="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</p:txBody>
      </p:sp>
      <p:sp>
        <p:nvSpPr>
          <p:cNvPr id="13" name="Inhaltsplatzhalter 2"/>
          <p:cNvSpPr>
            <a:spLocks noGrp="1"/>
          </p:cNvSpPr>
          <p:nvPr>
            <p:ph idx="15" hasCustomPrompt="1"/>
          </p:nvPr>
        </p:nvSpPr>
        <p:spPr>
          <a:xfrm>
            <a:off x="4647179" y="1602000"/>
            <a:ext cx="4180910" cy="309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  <a:lvl2pPr>
              <a:lnSpc>
                <a:spcPct val="114000"/>
              </a:lnSpc>
              <a:defRPr lang="de-DE" sz="1400" noProof="0" dirty="0" smtClean="0"/>
            </a:lvl2pPr>
            <a:lvl3pPr>
              <a:defRPr sz="1400" baseline="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</p:txBody>
      </p: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baseline="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 dirty="0"/>
              <a:t>Dr. rer. nat. Erika Mustermann (TUM) | kann beliebig erweitert werden | Infos mit Strich trennen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90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19090" y="1600200"/>
            <a:ext cx="8508999" cy="49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</a:lstStyle>
          <a:p>
            <a:pPr lvl="0"/>
            <a:r>
              <a:rPr lang="de-DE" noProof="0" dirty="0"/>
              <a:t>Inhalt durch Klicken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noProof="0" dirty="0"/>
              <a:t>Dr. rer. nat. Erika Mustermann (TUM) | kann beliebig erweitert werden | Infos mit Strich trennen</a:t>
            </a:r>
          </a:p>
        </p:txBody>
      </p:sp>
      <p:sp>
        <p:nvSpPr>
          <p:cNvPr id="8" name="Inhaltsplatzhalter 9"/>
          <p:cNvSpPr>
            <a:spLocks noGrp="1"/>
          </p:cNvSpPr>
          <p:nvPr>
            <p:ph sz="quarter" idx="18"/>
          </p:nvPr>
        </p:nvSpPr>
        <p:spPr>
          <a:xfrm>
            <a:off x="316992" y="2148752"/>
            <a:ext cx="4188333" cy="2547074"/>
          </a:xfrm>
          <a:prstGeom prst="rect">
            <a:avLst/>
          </a:prstGeom>
        </p:spPr>
        <p:txBody>
          <a:bodyPr lIns="0" rIns="0"/>
          <a:lstStyle>
            <a:lvl1pPr>
              <a:defRPr lang="de-DE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 baseline="0"/>
            </a:lvl3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4" hasCustomPrompt="1"/>
          </p:nvPr>
        </p:nvSpPr>
        <p:spPr>
          <a:xfrm>
            <a:off x="4648200" y="2148840"/>
            <a:ext cx="4180392" cy="2546911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defRPr sz="14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150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+ Text (Hintergr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 bwMode="auto">
          <a:xfrm>
            <a:off x="0" y="2152650"/>
            <a:ext cx="9144000" cy="29908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hangingPunct="0"/>
            <a:endParaRPr lang="de-DE" sz="1000" dirty="0">
              <a:latin typeface="Arial" pitchFamily="34" charset="0"/>
            </a:endParaRPr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noProof="0" dirty="0"/>
              <a:t>Dr. rer. nat. Erika Mustermann (TUM) | kann beliebig erweitert werden | Infos mit Strich trennen</a:t>
            </a:r>
          </a:p>
        </p:txBody>
      </p:sp>
      <p:sp>
        <p:nvSpPr>
          <p:cNvPr id="8" name="Inhaltsplatzhalter 9"/>
          <p:cNvSpPr>
            <a:spLocks noGrp="1"/>
          </p:cNvSpPr>
          <p:nvPr>
            <p:ph sz="quarter" idx="18"/>
          </p:nvPr>
        </p:nvSpPr>
        <p:spPr>
          <a:xfrm>
            <a:off x="316992" y="2152650"/>
            <a:ext cx="4197858" cy="2552700"/>
          </a:xfrm>
          <a:prstGeom prst="rect">
            <a:avLst/>
          </a:prstGeom>
        </p:spPr>
        <p:txBody>
          <a:bodyPr lIns="0" rIns="0"/>
          <a:lstStyle>
            <a:lvl1pPr>
              <a:defRPr lang="de-DE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 baseline="0"/>
            </a:lvl3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4" hasCustomPrompt="1"/>
          </p:nvPr>
        </p:nvSpPr>
        <p:spPr>
          <a:xfrm>
            <a:off x="4648200" y="2143125"/>
            <a:ext cx="4180392" cy="2543176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defRPr sz="1400"/>
            </a:lvl1pPr>
          </a:lstStyle>
          <a:p>
            <a:endParaRPr lang="de-DE" dirty="0"/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19090" y="1600200"/>
            <a:ext cx="8508999" cy="49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</a:lstStyle>
          <a:p>
            <a:pPr lvl="0"/>
            <a:r>
              <a:rPr lang="de-DE" noProof="0" dirty="0"/>
              <a:t>Inhalt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1150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1.wmf"/><Relationship Id="rId4" Type="http://schemas.openxmlformats.org/officeDocument/2006/relationships/slideLayout" Target="../slideLayouts/slideLayout7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7829538" cy="28851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Dr. rer. nat. Erika Mustermann (TUM) | kann beliebig erweitert werden | Infos mit Strich trennen</a:t>
            </a:r>
            <a:endParaRPr lang="en-US" dirty="0"/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5" name="Bild 8" descr="20150416 tum logo blau png final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18800" y="324000"/>
            <a:ext cx="604774" cy="3185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dt="0"/>
  <p:txStyles>
    <p:titleStyle>
      <a:lvl1pPr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feld 22"/>
          <p:cNvSpPr txBox="1"/>
          <p:nvPr/>
        </p:nvSpPr>
        <p:spPr>
          <a:xfrm>
            <a:off x="7713330" y="4922462"/>
            <a:ext cx="1115376" cy="210507"/>
          </a:xfrm>
          <a:prstGeom prst="rect">
            <a:avLst/>
          </a:prstGeom>
        </p:spPr>
        <p:txBody>
          <a:bodyPr wrap="square" lIns="0" tIns="0" rIns="0" bIns="0" rtlCol="0" anchor="b" anchorCtr="0">
            <a:spAutoFit/>
          </a:bodyPr>
          <a:lstStyle/>
          <a:p>
            <a:pPr algn="r">
              <a:lnSpc>
                <a:spcPct val="114000"/>
              </a:lnSpc>
            </a:pPr>
            <a:fld id="{C51078C5-4710-4254-8001-F1C0900803FD}" type="slidenum">
              <a:rPr lang="de-DE" sz="1200" smtClean="0">
                <a:latin typeface="+mn-lt"/>
                <a:cs typeface="Arial" pitchFamily="34" charset="0"/>
              </a:rPr>
              <a:pPr algn="r">
                <a:lnSpc>
                  <a:spcPct val="114000"/>
                </a:lnSpc>
              </a:pPr>
              <a:t>‹Nr.›</a:t>
            </a:fld>
            <a:endParaRPr lang="de-DE" sz="1200" dirty="0">
              <a:latin typeface="+mn-lt"/>
              <a:cs typeface="Arial" pitchFamily="34" charset="0"/>
            </a:endParaRPr>
          </a:p>
        </p:txBody>
      </p:sp>
      <p:pic>
        <p:nvPicPr>
          <p:cNvPr id="5" name="Bild 4" descr="Fahnen_HG.jpg"/>
          <p:cNvPicPr>
            <a:picLocks noChangeAspect="1"/>
          </p:cNvPicPr>
          <p:nvPr/>
        </p:nvPicPr>
        <p:blipFill>
          <a:blip r:embed="rId3" cstate="screen"/>
          <a:srcRect l="398" t="14167" b="1083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Bild 6" descr="20150416 tum logo blau png fina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8800" y="324000"/>
            <a:ext cx="599513" cy="320288"/>
          </a:xfrm>
          <a:prstGeom prst="rect">
            <a:avLst/>
          </a:prstGeom>
        </p:spPr>
      </p:pic>
      <p:sp>
        <p:nvSpPr>
          <p:cNvPr id="8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646428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Dr. rer. nat. Erika Mustermann (TUM) | kann beliebig erweitert werden | Infos mit Strich trennen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646428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Dr. rer. nat. Erika Mustermann (TUM) | kann beliebig erweitert werden | Infos mit Strich trennen</a:t>
            </a:r>
            <a:endParaRPr lang="en-US" dirty="0"/>
          </a:p>
        </p:txBody>
      </p:sp>
      <p:pic>
        <p:nvPicPr>
          <p:cNvPr id="7" name="Bild 6" descr="20150416 tum logo blau png fin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8411" y="324000"/>
            <a:ext cx="604774" cy="318516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319506" y="321468"/>
            <a:ext cx="7160425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de-DE" sz="800" dirty="0">
                <a:solidFill>
                  <a:schemeClr val="tx2"/>
                </a:solidFill>
                <a:latin typeface="+mn-lt"/>
              </a:rPr>
              <a:t>Lehrstuhl für Mustertechnik</a:t>
            </a:r>
          </a:p>
          <a:p>
            <a:pPr>
              <a:lnSpc>
                <a:spcPts val="900"/>
              </a:lnSpc>
            </a:pPr>
            <a:r>
              <a:rPr lang="de-DE" sz="800" dirty="0">
                <a:solidFill>
                  <a:schemeClr val="tx2"/>
                </a:solidFill>
                <a:latin typeface="+mn-lt"/>
              </a:rPr>
              <a:t>Fakultät für Musterverfahren</a:t>
            </a:r>
          </a:p>
          <a:p>
            <a:pPr>
              <a:lnSpc>
                <a:spcPts val="900"/>
              </a:lnSpc>
            </a:pPr>
            <a:r>
              <a:rPr lang="de-DE" sz="800" dirty="0">
                <a:solidFill>
                  <a:schemeClr val="tx2"/>
                </a:solidFill>
                <a:latin typeface="+mn-lt"/>
              </a:rPr>
              <a:t>Technische Universität</a:t>
            </a:r>
            <a:r>
              <a:rPr lang="de-DE" sz="800" baseline="0" dirty="0">
                <a:solidFill>
                  <a:schemeClr val="tx2"/>
                </a:solidFill>
                <a:latin typeface="+mn-lt"/>
              </a:rPr>
              <a:t> München</a:t>
            </a:r>
            <a:endParaRPr lang="de-DE" sz="800" dirty="0">
              <a:solidFill>
                <a:schemeClr val="tx2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20150416 tum logo blau png final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18411" y="324000"/>
            <a:ext cx="604774" cy="318516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74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646428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Dr. rer. nat. Erika Mustermann (TUM) | kann beliebig erweitert werden | Infos mit Strich trennen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4" r:id="rId2"/>
    <p:sldLayoutId id="2147483704" r:id="rId3"/>
    <p:sldLayoutId id="2147483657" r:id="rId4"/>
    <p:sldLayoutId id="2147483711" r:id="rId5"/>
    <p:sldLayoutId id="2147483703" r:id="rId6"/>
    <p:sldLayoutId id="2147483653" r:id="rId7"/>
    <p:sldLayoutId id="2147483656" r:id="rId8"/>
  </p:sldLayoutIdLst>
  <p:hf hd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5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 bwMode="hidden"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endParaRPr lang="de-DE" dirty="0"/>
          </a:p>
        </p:txBody>
      </p:sp>
      <p:pic>
        <p:nvPicPr>
          <p:cNvPr id="4" name="Bild 3" descr="20150416 tum logo blau png fin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black">
          <a:xfrm>
            <a:off x="8218800" y="324000"/>
            <a:ext cx="599513" cy="320288"/>
          </a:xfrm>
          <a:prstGeom prst="rect">
            <a:avLst/>
          </a:prstGeom>
        </p:spPr>
      </p:pic>
      <p:sp>
        <p:nvSpPr>
          <p:cNvPr id="7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646428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Dr. rer. nat. Erika Mustermann (TUM) | kann beliebig erweitert werden | Infos mit Strich trennen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hidden"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4" name="Bild 3" descr="20150416 tum logo blau png fin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black">
          <a:xfrm>
            <a:off x="8218800" y="324000"/>
            <a:ext cx="599513" cy="320288"/>
          </a:xfrm>
          <a:prstGeom prst="rect">
            <a:avLst/>
          </a:prstGeom>
        </p:spPr>
      </p:pic>
      <p:sp>
        <p:nvSpPr>
          <p:cNvPr id="9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646428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Dr. rer. nat. Erika Mustermann (TUM) | kann beliebig erweitert werden | Infos mit Strich trennen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hf hd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du.tum.de/schule/schulpraktika-infos-fuer-studierende/berufliche-bildung/fachdidaktisches-blockpraktikum-fbp/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ph.tum.de/academics/teacher/didactics/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du.tum.de/bb-fpso/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lehrertum.de" TargetMode="External"/><Relationship Id="rId2" Type="http://schemas.openxmlformats.org/officeDocument/2006/relationships/hyperlink" Target="https://www.fs.edu.tum.de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ph.tum.de/academics/org/labs/ap/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4" descr="TUM_Glockenturm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215" y="1476375"/>
            <a:ext cx="3819542" cy="3333750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WS 21/22 Semestereinführungstage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0"/>
          </p:nvPr>
        </p:nvSpPr>
        <p:spPr>
          <a:xfrm>
            <a:off x="319090" y="1616156"/>
            <a:ext cx="8508999" cy="955594"/>
          </a:xfrm>
        </p:spPr>
        <p:txBody>
          <a:bodyPr/>
          <a:lstStyle/>
          <a:p>
            <a:r>
              <a:rPr lang="de-DE" sz="2000" dirty="0"/>
              <a:t>Berufliche Bildung</a:t>
            </a:r>
          </a:p>
          <a:p>
            <a:r>
              <a:rPr lang="de-DE" sz="2000" dirty="0"/>
              <a:t>Unterrichtsfach Physik</a:t>
            </a:r>
          </a:p>
          <a:p>
            <a:r>
              <a:rPr lang="de-DE" sz="1800" dirty="0"/>
              <a:t>Stefan Mayer</a:t>
            </a:r>
          </a:p>
        </p:txBody>
      </p:sp>
      <p:pic>
        <p:nvPicPr>
          <p:cNvPr id="7" name="Grafik 6" descr="Ein Bild, das grün, Schild, Ball, sitzend enthält.&#10;&#10;Automatisch generierte Beschreibung">
            <a:extLst>
              <a:ext uri="{FF2B5EF4-FFF2-40B4-BE49-F238E27FC236}">
                <a16:creationId xmlns:a16="http://schemas.microsoft.com/office/drawing/2014/main" id="{0EBA132F-3266-534D-84B6-EA25B1DB2B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8431" y="317046"/>
            <a:ext cx="1132540" cy="38418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Master (44 ECTS)</a:t>
            </a:r>
          </a:p>
          <a:p>
            <a:endParaRPr lang="de-DE" dirty="0"/>
          </a:p>
          <a:p>
            <a:r>
              <a:rPr lang="de-DE" u="sng" dirty="0"/>
              <a:t>Anfängerpraktikum Teil 3: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Dozent: Herr Dr. Martin Saß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Insg. 6 Versuche, nach jedem Versuch muss eine schriftliche Ausarbeitung (ca. 10 Seiten incl. Bilder) verfasst werden; Zu 3 Versuchen muss nach Erhalt der korrigierten Ausarbeitung ein Kolloquium bestehen (wenig Aufwand!) → Wie in den ersten beiden Teilen!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Fortsetzung zu den ersten beiden Teilen, der Umgang mit Programmen wie Excel, Matlab, etc. sowie das Verfassen schriftlicher Ausarbeitungen wird vorausgesetzt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19090" y="972000"/>
            <a:ext cx="8508999" cy="380810"/>
          </a:xfrm>
        </p:spPr>
        <p:txBody>
          <a:bodyPr/>
          <a:lstStyle/>
          <a:p>
            <a:r>
              <a:rPr lang="de-DE" dirty="0"/>
              <a:t>1. Allgemeines zum Unterrichtsfach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WS 21/22 	Semestereinführungstage	 Unterrichtsfach Physik</a:t>
            </a:r>
          </a:p>
        </p:txBody>
      </p:sp>
      <p:pic>
        <p:nvPicPr>
          <p:cNvPr id="8" name="Grafik 7" descr="Ein Bild, das grün, Schild, Ball, sitzend enthält.&#10;&#10;Automatisch generierte Beschreibung">
            <a:extLst>
              <a:ext uri="{FF2B5EF4-FFF2-40B4-BE49-F238E27FC236}">
                <a16:creationId xmlns:a16="http://schemas.microsoft.com/office/drawing/2014/main" id="{5C7E6B08-21D7-8F4F-97DD-A853F03C5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8431" y="317046"/>
            <a:ext cx="1132540" cy="38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400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Master (44 ECTS)</a:t>
            </a:r>
          </a:p>
          <a:p>
            <a:endParaRPr lang="de-DE" dirty="0"/>
          </a:p>
          <a:p>
            <a:r>
              <a:rPr lang="de-DE" u="sng" dirty="0"/>
              <a:t>Geschichte der Physik: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Dozent: Herr Dr. Andreas Kratzer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2 Stunden Vorlesung pro Woche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An und für sich eine reine Geschichtsvorlesung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Inhalte reichen von der Antike bis zur Moderne, bisher immer sehr umfangreich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Prüfung findet in schriftlicher Form statt, relativ geringe Durchfallquote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461963" lvl="1" indent="-285750">
              <a:buFont typeface="Symbol" panose="05050102010706020507" pitchFamily="18" charset="2"/>
              <a:buChar char="-"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19090" y="972000"/>
            <a:ext cx="8508999" cy="380810"/>
          </a:xfrm>
        </p:spPr>
        <p:txBody>
          <a:bodyPr/>
          <a:lstStyle/>
          <a:p>
            <a:r>
              <a:rPr lang="de-DE" dirty="0"/>
              <a:t>1. Allgemeines zum Unterrichtsfach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WS 21/22 	Semestereinführungstage	 Unterrichtsfach Physik</a:t>
            </a:r>
          </a:p>
        </p:txBody>
      </p:sp>
      <p:pic>
        <p:nvPicPr>
          <p:cNvPr id="8" name="Grafik 7" descr="Ein Bild, das grün, Schild, Ball, sitzend enthält.&#10;&#10;Automatisch generierte Beschreibung">
            <a:extLst>
              <a:ext uri="{FF2B5EF4-FFF2-40B4-BE49-F238E27FC236}">
                <a16:creationId xmlns:a16="http://schemas.microsoft.com/office/drawing/2014/main" id="{5C7E6B08-21D7-8F4F-97DD-A853F03C5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8431" y="317046"/>
            <a:ext cx="1132540" cy="38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278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Master (44 ECTS)</a:t>
            </a:r>
          </a:p>
          <a:p>
            <a:endParaRPr lang="de-DE" dirty="0"/>
          </a:p>
          <a:p>
            <a:r>
              <a:rPr lang="de-DE" u="sng" dirty="0"/>
              <a:t>Fachdidaktik Physik 1 (incl. Blockpraktikum):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Dozent: Frau Dr. Christine Waltner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2 Stunden Vorlesung pro Woche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In der Vorlesungsfreien Zeit müssen insg. 3 Wochen Praktikum an einer FOS/BOS deiner Wahl abgeleistet werden, Anmeldung erfolgt online über </a:t>
            </a:r>
            <a:r>
              <a:rPr lang="de-DE" dirty="0">
                <a:hlinkClick r:id="rId2"/>
              </a:rPr>
              <a:t>https://www.edu.tum.de/schule/schulpraktika-infos-fuer-studierende/berufliche-bildung/fachdidaktisches-blockpraktikum-fbp/</a:t>
            </a:r>
            <a:r>
              <a:rPr lang="de-DE" dirty="0"/>
              <a:t> 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Prüfungsleistung in Form einer Präsentation</a:t>
            </a:r>
          </a:p>
          <a:p>
            <a:pPr lvl="1" indent="0">
              <a:buNone/>
            </a:pPr>
            <a:endParaRPr lang="de-DE" dirty="0"/>
          </a:p>
          <a:p>
            <a:pPr marL="461963" lvl="1" indent="-285750">
              <a:buFont typeface="Symbol" panose="05050102010706020507" pitchFamily="18" charset="2"/>
              <a:buChar char="-"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19090" y="972000"/>
            <a:ext cx="8508999" cy="380810"/>
          </a:xfrm>
        </p:spPr>
        <p:txBody>
          <a:bodyPr/>
          <a:lstStyle/>
          <a:p>
            <a:r>
              <a:rPr lang="de-DE" dirty="0"/>
              <a:t>1. Allgemeines zum Unterrichtsfach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WS 21/22 	Semestereinführungstage	 Unterrichtsfach Physik</a:t>
            </a:r>
          </a:p>
        </p:txBody>
      </p:sp>
      <p:pic>
        <p:nvPicPr>
          <p:cNvPr id="8" name="Grafik 7" descr="Ein Bild, das grün, Schild, Ball, sitzend enthält.&#10;&#10;Automatisch generierte Beschreibung">
            <a:extLst>
              <a:ext uri="{FF2B5EF4-FFF2-40B4-BE49-F238E27FC236}">
                <a16:creationId xmlns:a16="http://schemas.microsoft.com/office/drawing/2014/main" id="{5C7E6B08-21D7-8F4F-97DD-A853F03C53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8431" y="317046"/>
            <a:ext cx="1132540" cy="38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379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Master (44 ECTS)</a:t>
            </a:r>
          </a:p>
          <a:p>
            <a:endParaRPr lang="de-DE" dirty="0"/>
          </a:p>
          <a:p>
            <a:r>
              <a:rPr lang="de-DE" u="sng" dirty="0"/>
              <a:t>Fachdidaktik Physik 2 (Seminar mit Demonstrationsexperimenten):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Dozent: Herr Dr. Andreas Hauptner / Herr Dr. Karl Dressler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5-6 Stunden Praktikum pro Woche, 10 Termine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Anmeldung nicht über TUMOnline, sondern beim Vorbesprechungstermin; Informationen auf </a:t>
            </a:r>
            <a:r>
              <a:rPr lang="de-DE" dirty="0">
                <a:hlinkClick r:id="rId2"/>
              </a:rPr>
              <a:t>https://www.ph.tum.de/academics/teacher/didactics/</a:t>
            </a:r>
            <a:r>
              <a:rPr lang="de-DE" dirty="0"/>
              <a:t> 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Immer in Teams von 2 Personen, Abweichungen sollten mit den Dozenten abgeklärt werden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Bei den Terminen werden Versuche durchgeführt, diese werden den jeweils anderen Studenten in den folgenden Terminen präsentiert; die Präsentationen stellen dabei die Prüfungsleistung dar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461963" lvl="1" indent="-285750">
              <a:buFont typeface="Symbol" panose="05050102010706020507" pitchFamily="18" charset="2"/>
              <a:buChar char="-"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19090" y="972000"/>
            <a:ext cx="8508999" cy="380810"/>
          </a:xfrm>
        </p:spPr>
        <p:txBody>
          <a:bodyPr/>
          <a:lstStyle/>
          <a:p>
            <a:r>
              <a:rPr lang="de-DE" dirty="0"/>
              <a:t>1. Allgemeines zum Unterrichtsfach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WS 21/22 	Semestereinführungstage	 Unterrichtsfach Physik</a:t>
            </a:r>
          </a:p>
        </p:txBody>
      </p:sp>
      <p:pic>
        <p:nvPicPr>
          <p:cNvPr id="8" name="Grafik 7" descr="Ein Bild, das grün, Schild, Ball, sitzend enthält.&#10;&#10;Automatisch generierte Beschreibung">
            <a:extLst>
              <a:ext uri="{FF2B5EF4-FFF2-40B4-BE49-F238E27FC236}">
                <a16:creationId xmlns:a16="http://schemas.microsoft.com/office/drawing/2014/main" id="{5C7E6B08-21D7-8F4F-97DD-A853F03C53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8431" y="317046"/>
            <a:ext cx="1132540" cy="38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331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Abrufbar auf </a:t>
            </a:r>
            <a:r>
              <a:rPr lang="de-DE" dirty="0">
                <a:hlinkClick r:id="rId2"/>
              </a:rPr>
              <a:t>https://www.edu.tum.de/bb-fpso/</a:t>
            </a:r>
            <a:r>
              <a:rPr lang="de-DE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Informationen über 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Prüfungsordnungen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Regelstudienzeit, ECTS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Alle Module und Anforderungen des Unterrichtsfachs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Wiederholung und Nicht-Bestehen von Prüfungen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Masterarbeit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…</a:t>
            </a:r>
            <a:br>
              <a:rPr lang="de-DE" dirty="0"/>
            </a:b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Prüfungsordnungen für das Unterrichtsfach Physik sind in den jeweiligen Prüfungsordnungen der Hauptfächer integriert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19090" y="972000"/>
            <a:ext cx="8508999" cy="380810"/>
          </a:xfrm>
        </p:spPr>
        <p:txBody>
          <a:bodyPr/>
          <a:lstStyle/>
          <a:p>
            <a:r>
              <a:rPr lang="de-DE" dirty="0"/>
              <a:t>2. FPSO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WS 21/22 	Semestereinführungstage	 Unterrichtsfach Physik</a:t>
            </a:r>
          </a:p>
        </p:txBody>
      </p:sp>
      <p:pic>
        <p:nvPicPr>
          <p:cNvPr id="8" name="Grafik 7" descr="Ein Bild, das grün, Schild, Ball, sitzend enthält.&#10;&#10;Automatisch generierte Beschreibung">
            <a:extLst>
              <a:ext uri="{FF2B5EF4-FFF2-40B4-BE49-F238E27FC236}">
                <a16:creationId xmlns:a16="http://schemas.microsoft.com/office/drawing/2014/main" id="{E5614923-6290-EA44-A1CC-28BF48795D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8431" y="317046"/>
            <a:ext cx="1132540" cy="38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464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TUM School of Education – Marsstraße 20-22, 80335 München</a:t>
            </a:r>
          </a:p>
          <a:p>
            <a:r>
              <a:rPr lang="de-DE" dirty="0"/>
              <a:t>Mathe/Informatik-Gebäude Garching – Boltzmannstr. 3, 85748 Garching bei München</a:t>
            </a:r>
          </a:p>
          <a:p>
            <a:r>
              <a:rPr lang="de-DE" dirty="0"/>
              <a:t>Walter-Meißner-Institut Garching – Walther-Meißner-Straße 8, 85748 Garching bei München</a:t>
            </a:r>
          </a:p>
          <a:p>
            <a:r>
              <a:rPr lang="de-DE" dirty="0"/>
              <a:t>Physik Gebäude II Garching – Am Coulombwall 2, 85748 Garching bei München</a:t>
            </a:r>
          </a:p>
          <a:p>
            <a:r>
              <a:rPr lang="de-DE" dirty="0"/>
              <a:t>Maschinenbaugebäude Garching – Boltzmannstr. 15, 85748 Garching bei München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19090" y="972000"/>
            <a:ext cx="8508999" cy="380810"/>
          </a:xfrm>
        </p:spPr>
        <p:txBody>
          <a:bodyPr/>
          <a:lstStyle/>
          <a:p>
            <a:r>
              <a:rPr lang="de-DE" dirty="0"/>
              <a:t>3. Standorte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WS 21/22 	Semestereinführungstage	 Unterrichtsfach Physik</a:t>
            </a:r>
          </a:p>
        </p:txBody>
      </p:sp>
      <p:pic>
        <p:nvPicPr>
          <p:cNvPr id="8" name="Grafik 7" descr="Ein Bild, das grün, Schild, Ball, sitzend enthält.&#10;&#10;Automatisch generierte Beschreibung">
            <a:extLst>
              <a:ext uri="{FF2B5EF4-FFF2-40B4-BE49-F238E27FC236}">
                <a16:creationId xmlns:a16="http://schemas.microsoft.com/office/drawing/2014/main" id="{9CA8A4F7-581C-7E4D-8A66-B70096E5F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8431" y="317046"/>
            <a:ext cx="1132540" cy="38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373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Unterrichtsfach Physik: Herr Dr. Andreas Hauptner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Fachschaft der TUM School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Social</a:t>
            </a:r>
            <a:r>
              <a:rPr lang="de-DE" dirty="0"/>
              <a:t> Sciences and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Dozenten der jeweiligen Module (Vgl. Modulbeschreibungen S.3-14)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19090" y="972000"/>
            <a:ext cx="8508999" cy="380810"/>
          </a:xfrm>
        </p:spPr>
        <p:txBody>
          <a:bodyPr/>
          <a:lstStyle/>
          <a:p>
            <a:r>
              <a:rPr lang="de-DE" dirty="0"/>
              <a:t>4. Ansprechpartner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WS 21/22 	Semestereinführungstage	 Unterrichtsfach Physik</a:t>
            </a:r>
          </a:p>
        </p:txBody>
      </p:sp>
      <p:pic>
        <p:nvPicPr>
          <p:cNvPr id="8" name="Grafik 7" descr="Ein Bild, das grün, Schild, Ball, sitzend enthält.&#10;&#10;Automatisch generierte Beschreibung">
            <a:extLst>
              <a:ext uri="{FF2B5EF4-FFF2-40B4-BE49-F238E27FC236}">
                <a16:creationId xmlns:a16="http://schemas.microsoft.com/office/drawing/2014/main" id="{C4C1FF3C-A591-934A-9BA9-AB6E4C915B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8431" y="317046"/>
            <a:ext cx="1132540" cy="38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561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19090" y="1503337"/>
            <a:ext cx="6455843" cy="3351648"/>
          </a:xfrm>
        </p:spPr>
        <p:txBody>
          <a:bodyPr/>
          <a:lstStyle/>
          <a:p>
            <a:r>
              <a:rPr lang="de-DE" dirty="0"/>
              <a:t>Möglich Themen:</a:t>
            </a:r>
          </a:p>
          <a:p>
            <a:endParaRPr lang="de-DE" dirty="0"/>
          </a:p>
          <a:p>
            <a:r>
              <a:rPr lang="de-DE" dirty="0"/>
              <a:t>- Wer sind wir?</a:t>
            </a:r>
          </a:p>
          <a:p>
            <a:r>
              <a:rPr lang="de-DE" dirty="0"/>
              <a:t>- Wo findet ihr uns? </a:t>
            </a:r>
            <a:r>
              <a:rPr lang="de-DE" dirty="0">
                <a:hlinkClick r:id="rId2"/>
              </a:rPr>
              <a:t>https://www.fs.edu.tum.de/</a:t>
            </a:r>
            <a:endParaRPr lang="de-DE" dirty="0"/>
          </a:p>
          <a:p>
            <a:r>
              <a:rPr lang="de-DE" dirty="0"/>
              <a:t>- Fachschaftssitzungen besuchen?</a:t>
            </a:r>
          </a:p>
          <a:p>
            <a:r>
              <a:rPr lang="de-DE" dirty="0"/>
              <a:t>	Am 19.10.2021 um 18.00 Uhr </a:t>
            </a:r>
          </a:p>
          <a:p>
            <a:endParaRPr lang="de-DE" dirty="0"/>
          </a:p>
          <a:p>
            <a:r>
              <a:rPr lang="de-DE" dirty="0"/>
              <a:t>- Noch Fragen zum Studium?</a:t>
            </a:r>
          </a:p>
          <a:p>
            <a:endParaRPr lang="de-DE" dirty="0"/>
          </a:p>
          <a:p>
            <a:r>
              <a:rPr lang="de-DE" dirty="0"/>
              <a:t>	-&gt; E-Mail an </a:t>
            </a:r>
            <a:r>
              <a:rPr lang="de-DE" dirty="0">
                <a:hlinkClick r:id="rId3"/>
              </a:rPr>
              <a:t>info@lehrertum.de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19090" y="972000"/>
            <a:ext cx="8508999" cy="380810"/>
          </a:xfrm>
        </p:spPr>
        <p:txBody>
          <a:bodyPr/>
          <a:lstStyle/>
          <a:p>
            <a:r>
              <a:rPr lang="de-DE" dirty="0"/>
              <a:t>5. Eure Fachschaft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WS 21/22 	Semestereinführungstage	 Unterrichtsfach Physik</a:t>
            </a:r>
          </a:p>
        </p:txBody>
      </p:sp>
      <p:pic>
        <p:nvPicPr>
          <p:cNvPr id="9" name="Grafik 8" descr="Ein Bild, das grün, Schild, Ball, sitzend enthält.&#10;&#10;Automatisch generierte Beschreibung">
            <a:extLst>
              <a:ext uri="{FF2B5EF4-FFF2-40B4-BE49-F238E27FC236}">
                <a16:creationId xmlns:a16="http://schemas.microsoft.com/office/drawing/2014/main" id="{B3BDEAA4-2F31-064B-BDFC-7F18E096D8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8431" y="317046"/>
            <a:ext cx="1132540" cy="38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187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647082" y="2049871"/>
            <a:ext cx="1320125" cy="380810"/>
          </a:xfrm>
        </p:spPr>
        <p:txBody>
          <a:bodyPr/>
          <a:lstStyle/>
          <a:p>
            <a:r>
              <a:rPr lang="de-DE" dirty="0"/>
              <a:t>Fragen?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WS 21/22 	Semestereinführungstage	 Unterrichtsfach Physik</a:t>
            </a:r>
          </a:p>
        </p:txBody>
      </p:sp>
      <p:pic>
        <p:nvPicPr>
          <p:cNvPr id="8" name="Grafik 7" descr="Ein Bild, das grün, Schild, Ball, sitzend enthält.&#10;&#10;Automatisch generierte Beschreibung">
            <a:extLst>
              <a:ext uri="{FF2B5EF4-FFF2-40B4-BE49-F238E27FC236}">
                <a16:creationId xmlns:a16="http://schemas.microsoft.com/office/drawing/2014/main" id="{6A402531-20F6-824B-A686-627C76723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8431" y="317046"/>
            <a:ext cx="1132540" cy="38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299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4"/>
          </p:nvPr>
        </p:nvSpPr>
        <p:spPr>
          <a:xfrm>
            <a:off x="319091" y="1602000"/>
            <a:ext cx="8185572" cy="3095626"/>
          </a:xfrm>
        </p:spPr>
        <p:txBody>
          <a:bodyPr wrap="square" anchor="t">
            <a:normAutofit/>
          </a:bodyPr>
          <a:lstStyle/>
          <a:p>
            <a:pPr marL="342900" indent="-342900">
              <a:lnSpc>
                <a:spcPct val="10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DE" sz="1300" dirty="0"/>
              <a:t>Allgemeines zum Studiengang</a:t>
            </a:r>
          </a:p>
          <a:p>
            <a:pPr marL="342900" indent="-342900">
              <a:lnSpc>
                <a:spcPct val="10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DE" sz="1300" dirty="0"/>
              <a:t>FPSO</a:t>
            </a:r>
          </a:p>
          <a:p>
            <a:pPr marL="342900" indent="-342900">
              <a:lnSpc>
                <a:spcPct val="10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DE" sz="1300" dirty="0"/>
              <a:t>Standorte</a:t>
            </a:r>
          </a:p>
          <a:p>
            <a:pPr marL="342900" indent="-342900">
              <a:lnSpc>
                <a:spcPct val="10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DE" sz="1300" dirty="0"/>
              <a:t>Ansprechpartner</a:t>
            </a:r>
          </a:p>
          <a:p>
            <a:pPr marL="342900" indent="-342900">
              <a:lnSpc>
                <a:spcPct val="10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DE" sz="1300" dirty="0"/>
              <a:t>Eure Fachschaft </a:t>
            </a:r>
          </a:p>
          <a:p>
            <a:pPr marL="342900" indent="-342900">
              <a:lnSpc>
                <a:spcPct val="10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de-DE" sz="1300" dirty="0"/>
              <a:t>Fragen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19090" y="972000"/>
            <a:ext cx="8508999" cy="410369"/>
          </a:xfrm>
        </p:spPr>
        <p:txBody>
          <a:bodyPr wrap="square" anchor="t">
            <a:normAutofit/>
          </a:bodyPr>
          <a:lstStyle/>
          <a:p>
            <a:r>
              <a:rPr lang="de-DE" dirty="0"/>
              <a:t>Gliederung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>
          <a:xfrm>
            <a:off x="6774934" y="4854985"/>
            <a:ext cx="2052074" cy="27384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E58CB1E-F828-4F11-99E0-327109AF9DA4}" type="slidenum">
              <a:rPr lang="de-DE" smtClean="0"/>
              <a:pPr>
                <a:spcAft>
                  <a:spcPts val="600"/>
                </a:spcAft>
              </a:pPr>
              <a:t>2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7"/>
          </p:nvPr>
        </p:nvSpPr>
        <p:spPr>
          <a:xfrm>
            <a:off x="311162" y="4854985"/>
            <a:ext cx="6464280" cy="27384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WS 21/22	Semestereinführungstage	 Unterrichtsfach Physik</a:t>
            </a:r>
          </a:p>
        </p:txBody>
      </p:sp>
      <p:pic>
        <p:nvPicPr>
          <p:cNvPr id="11" name="Grafik 10" descr="Ein Bild, das grün, Schild, Ball, sitzend enthält.&#10;&#10;Automatisch generierte Beschreibung">
            <a:extLst>
              <a:ext uri="{FF2B5EF4-FFF2-40B4-BE49-F238E27FC236}">
                <a16:creationId xmlns:a16="http://schemas.microsoft.com/office/drawing/2014/main" id="{75007809-8215-344E-9146-ADA56C8D79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8431" y="317046"/>
            <a:ext cx="1132540" cy="38418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Bachelor (36 ECTS)</a:t>
            </a:r>
          </a:p>
          <a:p>
            <a:endParaRPr lang="de-DE" b="1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19090" y="972000"/>
            <a:ext cx="8508999" cy="380810"/>
          </a:xfrm>
        </p:spPr>
        <p:txBody>
          <a:bodyPr/>
          <a:lstStyle/>
          <a:p>
            <a:r>
              <a:rPr lang="de-DE" dirty="0"/>
              <a:t>1. Allgemeines zum Unterrichtsfach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WS 21/22 	Semestereinführungstage	 Unterrichtsfach Physik</a:t>
            </a:r>
          </a:p>
        </p:txBody>
      </p:sp>
      <p:pic>
        <p:nvPicPr>
          <p:cNvPr id="8" name="Grafik 7" descr="Ein Bild, das grün, Schild, Ball, sitzend enthält.&#10;&#10;Automatisch generierte Beschreibung">
            <a:extLst>
              <a:ext uri="{FF2B5EF4-FFF2-40B4-BE49-F238E27FC236}">
                <a16:creationId xmlns:a16="http://schemas.microsoft.com/office/drawing/2014/main" id="{5C7E6B08-21D7-8F4F-97DD-A853F03C5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8431" y="317046"/>
            <a:ext cx="1132540" cy="384183"/>
          </a:xfrm>
          <a:prstGeom prst="rect">
            <a:avLst/>
          </a:prstGeom>
        </p:spPr>
      </p:pic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AB32D1D2-8237-405A-9A84-6A06DA914B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605080"/>
              </p:ext>
            </p:extLst>
          </p:nvPr>
        </p:nvGraphicFramePr>
        <p:xfrm>
          <a:off x="457238" y="1957154"/>
          <a:ext cx="6096000" cy="2748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4771">
                  <a:extLst>
                    <a:ext uri="{9D8B030D-6E8A-4147-A177-3AD203B41FA5}">
                      <a16:colId xmlns:a16="http://schemas.microsoft.com/office/drawing/2014/main" val="1598978842"/>
                    </a:ext>
                  </a:extLst>
                </a:gridCol>
                <a:gridCol w="1526192">
                  <a:extLst>
                    <a:ext uri="{9D8B030D-6E8A-4147-A177-3AD203B41FA5}">
                      <a16:colId xmlns:a16="http://schemas.microsoft.com/office/drawing/2014/main" val="2361249685"/>
                    </a:ext>
                  </a:extLst>
                </a:gridCol>
                <a:gridCol w="2195037">
                  <a:extLst>
                    <a:ext uri="{9D8B030D-6E8A-4147-A177-3AD203B41FA5}">
                      <a16:colId xmlns:a16="http://schemas.microsoft.com/office/drawing/2014/main" val="33313100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000" b="1" dirty="0"/>
                        <a:t>Modulbezeichnung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dirty="0"/>
                        <a:t>Abhaltungsform</a:t>
                      </a:r>
                    </a:p>
                    <a:p>
                      <a:pPr algn="ctr"/>
                      <a:r>
                        <a:rPr lang="de-DE" sz="1000" b="1" dirty="0"/>
                        <a:t>(Stunden)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dirty="0"/>
                        <a:t>Prüfungsart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923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Mathematische Methoden der Physik 1</a:t>
                      </a:r>
                      <a:endParaRPr lang="de-DE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Vorlesung (3) +</a:t>
                      </a:r>
                    </a:p>
                    <a:p>
                      <a:r>
                        <a:rPr lang="de-DE" sz="1000" dirty="0"/>
                        <a:t>Übung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Klausur (schriftlich)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3052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Mathematische Methoden der Physik 2</a:t>
                      </a:r>
                      <a:endParaRPr lang="de-DE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Vorlesung (3) +</a:t>
                      </a:r>
                    </a:p>
                    <a:p>
                      <a:r>
                        <a:rPr lang="de-DE" sz="1000" dirty="0"/>
                        <a:t>Übung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Klausur (schriftlich)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058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Vertiefung Experimentalphysik 1</a:t>
                      </a:r>
                      <a:endParaRPr lang="de-DE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Vorlesung (2) +</a:t>
                      </a:r>
                    </a:p>
                    <a:p>
                      <a:r>
                        <a:rPr lang="de-DE" sz="1000" dirty="0"/>
                        <a:t>Übung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Klausur (i. d. R. mündlich)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681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Vertiefung Experimentalphysik 2</a:t>
                      </a:r>
                      <a:endParaRPr lang="de-DE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Vorlesung (2) +</a:t>
                      </a:r>
                    </a:p>
                    <a:p>
                      <a:r>
                        <a:rPr lang="de-DE" sz="1000" dirty="0"/>
                        <a:t>Übung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Klausur (i. d. R. mündlich)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107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Anfängerpraktikum Teil 1</a:t>
                      </a:r>
                      <a:endParaRPr lang="de-DE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Praktikum (6 Versuche)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Prüfungsleistung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03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Anfängerpraktikum Teil 2</a:t>
                      </a:r>
                      <a:endParaRPr lang="de-DE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Praktikum (6 Versuche)</a:t>
                      </a:r>
                    </a:p>
                    <a:p>
                      <a:endParaRPr lang="de-DE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Prüfungsleistung</a:t>
                      </a:r>
                    </a:p>
                    <a:p>
                      <a:endParaRPr lang="de-DE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743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94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Bachelor (36 ECTS)</a:t>
            </a:r>
          </a:p>
          <a:p>
            <a:endParaRPr lang="de-DE" dirty="0"/>
          </a:p>
          <a:p>
            <a:r>
              <a:rPr lang="de-DE" u="sng" dirty="0"/>
              <a:t>Mathematische Methoden der Physik 1&amp;2: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Dozent: Herr Prof. Dr. Dietrich Einzel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Abhaltungsort: Walter Meißner Institut, Walther-Meißner-Straße 8, 85748 Garching bei München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Abhaltungszeit: Wird mit Herrn Einzel persönlich besprochen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3 Stunden Vorlesung, nach kurzer Pause nochmal 2 Stunden Übung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In Jeder Übung werden Aufgaben für die nächste Übung ausgeteilt (Papier &amp; E-Mail)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Fokus auf Mathematik, physikalische Beispiele zur Veranschaulichung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Am Anfang vom Niveau her etwas erschreckend, wenn man dabei bleibt legen sich die anfänglichen Schwierigkeiten relativ schnell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Klausur findet in schriftlicher Form statt, sehr geringe Durchfallquote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461963" lvl="1" indent="-285750">
              <a:buFont typeface="Symbol" panose="05050102010706020507" pitchFamily="18" charset="2"/>
              <a:buChar char="-"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19090" y="972000"/>
            <a:ext cx="8508999" cy="380810"/>
          </a:xfrm>
        </p:spPr>
        <p:txBody>
          <a:bodyPr/>
          <a:lstStyle/>
          <a:p>
            <a:r>
              <a:rPr lang="de-DE" dirty="0"/>
              <a:t>1. Allgemeines zum Unterrichtsfach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WS 21/22 	Semestereinführungstage	 Unterrichtsfach Physik</a:t>
            </a:r>
          </a:p>
        </p:txBody>
      </p:sp>
      <p:pic>
        <p:nvPicPr>
          <p:cNvPr id="8" name="Grafik 7" descr="Ein Bild, das grün, Schild, Ball, sitzend enthält.&#10;&#10;Automatisch generierte Beschreibung">
            <a:extLst>
              <a:ext uri="{FF2B5EF4-FFF2-40B4-BE49-F238E27FC236}">
                <a16:creationId xmlns:a16="http://schemas.microsoft.com/office/drawing/2014/main" id="{5C7E6B08-21D7-8F4F-97DD-A853F03C5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8431" y="317046"/>
            <a:ext cx="1132540" cy="38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473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Bachelor (36 ECTS)</a:t>
            </a:r>
          </a:p>
          <a:p>
            <a:endParaRPr lang="de-DE" dirty="0"/>
          </a:p>
          <a:p>
            <a:r>
              <a:rPr lang="de-DE" u="sng" dirty="0"/>
              <a:t>Vertiefung Experimentalphysik 1&amp;2: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Dozent: Herr Prof. Dr. Hendrik Dietz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Abhaltungsort: Seminarraum MW2004 (2.OG hinter dem Rudolf-Diesel-Hörsaal MW2001)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Abhaltungszeit: Montag, 11.45 – 13.15 (Vorlesung) und 13.15 – 14.45 (Übung)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2 Stunden Vorlesung, nach kurzer Pause nochmal 2 Stunden Übung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Jede Woche werden auf Moodle Aufgaben für die nächste Übung hochgeladen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Hauptsächlich geht es um Verständnis, weniger um Berechnungen 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Vom Niveau her gut machbar, Themenschwerpunkte liegen auf Elektromagnetismus (Teil1), Quantenmechanik (Teil 2) und Teilchenphysik (Teil 2)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Prüfung findet i.d.R. in mündlicher Form statt, sehr geringe Durchfallquote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461963" lvl="1" indent="-285750">
              <a:buFont typeface="Symbol" panose="05050102010706020507" pitchFamily="18" charset="2"/>
              <a:buChar char="-"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19090" y="972000"/>
            <a:ext cx="8508999" cy="380810"/>
          </a:xfrm>
        </p:spPr>
        <p:txBody>
          <a:bodyPr/>
          <a:lstStyle/>
          <a:p>
            <a:r>
              <a:rPr lang="de-DE" dirty="0"/>
              <a:t>1. Allgemeines zum Unterrichtsfach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WS 21/22 	Semestereinführungstage	 Unterrichtsfach Physik</a:t>
            </a:r>
          </a:p>
        </p:txBody>
      </p:sp>
      <p:pic>
        <p:nvPicPr>
          <p:cNvPr id="8" name="Grafik 7" descr="Ein Bild, das grün, Schild, Ball, sitzend enthält.&#10;&#10;Automatisch generierte Beschreibung">
            <a:extLst>
              <a:ext uri="{FF2B5EF4-FFF2-40B4-BE49-F238E27FC236}">
                <a16:creationId xmlns:a16="http://schemas.microsoft.com/office/drawing/2014/main" id="{5C7E6B08-21D7-8F4F-97DD-A853F03C5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8431" y="317046"/>
            <a:ext cx="1132540" cy="38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273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Bachelor (36 ECTS)</a:t>
            </a:r>
          </a:p>
          <a:p>
            <a:endParaRPr lang="de-DE" dirty="0"/>
          </a:p>
          <a:p>
            <a:r>
              <a:rPr lang="de-DE" u="sng" dirty="0"/>
              <a:t>Anfängerpraktikum 1&amp;2: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Dozent: Herr Dr. Martin Saß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Abhaltungsort: Fakultät Mathematik/Informatik in Garching, Raum Nr. 0.04.038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Abhaltungszeit: Entweder Semesterbegleitend oder in den Semesterferien im Block, genaue Termine werden bei der Anmeldung festgelegt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Insg. 6 Versuche pro Praktikumsteil, nach jedem Versuch muss eine schriftliche Ausarbeitung (ca. 10 Seiten incl. Bilder) verfasst werden; Zu 3 Versuchen muss nach Erhalt der korrigierten Ausarbeitung ein Kolloquium bestanden werden (wenig Aufwand!)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Unbedingt zur Einführungsveranstaltung gehen, da für die Praktika verschiedene Programme benötigt werden und man dort den Umgang mit diesen (oder zumindest die Grundlagen) lernt 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19090" y="972000"/>
            <a:ext cx="8508999" cy="380810"/>
          </a:xfrm>
        </p:spPr>
        <p:txBody>
          <a:bodyPr/>
          <a:lstStyle/>
          <a:p>
            <a:r>
              <a:rPr lang="de-DE" dirty="0"/>
              <a:t>1. Allgemeines zum Unterrichtsfach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WS 21/22 	Semestereinführungstage	 Unterrichtsfach Physik</a:t>
            </a:r>
          </a:p>
        </p:txBody>
      </p:sp>
      <p:pic>
        <p:nvPicPr>
          <p:cNvPr id="8" name="Grafik 7" descr="Ein Bild, das grün, Schild, Ball, sitzend enthält.&#10;&#10;Automatisch generierte Beschreibung">
            <a:extLst>
              <a:ext uri="{FF2B5EF4-FFF2-40B4-BE49-F238E27FC236}">
                <a16:creationId xmlns:a16="http://schemas.microsoft.com/office/drawing/2014/main" id="{5C7E6B08-21D7-8F4F-97DD-A853F03C5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8431" y="317046"/>
            <a:ext cx="1132540" cy="38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072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Bachelor (36 ECTS)</a:t>
            </a:r>
          </a:p>
          <a:p>
            <a:endParaRPr lang="de-DE" dirty="0"/>
          </a:p>
          <a:p>
            <a:r>
              <a:rPr lang="de-DE" u="sng" dirty="0"/>
              <a:t>Anfängerpraktikum 1&amp;2: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Vom Niveau her anspruchsvoll, findet zusammen mit regulären Physikstudenten statt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Keine direkte Prüfungsnote, sondern nur Bestanden/Nicht Bestanden; Es müssen alle 6 Versuche, sowie die Kolloquien mit mind. 4,0 bestanden werden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Immer in Teams von 2-3 Personen, wenn man keinen Partner hat, wird man automatisch einer Gruppe zugewiesen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Empfehlung: Ersten Teil im oder nach dem 3. Semester belegen, danach die anderen Teile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Informationen auf </a:t>
            </a:r>
            <a:r>
              <a:rPr lang="de-DE" dirty="0">
                <a:hlinkClick r:id="rId2"/>
              </a:rPr>
              <a:t>https://www.ph.tum.de/academics/org/labs/ap/</a:t>
            </a:r>
            <a:r>
              <a:rPr lang="de-DE" dirty="0"/>
              <a:t> </a:t>
            </a:r>
            <a:br>
              <a:rPr lang="de-DE" dirty="0"/>
            </a:br>
            <a:endParaRPr lang="de-DE" dirty="0"/>
          </a:p>
          <a:p>
            <a:pPr marL="461963" lvl="1" indent="-285750">
              <a:buFont typeface="Symbol" panose="05050102010706020507" pitchFamily="18" charset="2"/>
              <a:buChar char="-"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19090" y="972000"/>
            <a:ext cx="8508999" cy="380810"/>
          </a:xfrm>
        </p:spPr>
        <p:txBody>
          <a:bodyPr/>
          <a:lstStyle/>
          <a:p>
            <a:r>
              <a:rPr lang="de-DE" dirty="0"/>
              <a:t>1. Allgemeines zum Unterrichtsfach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WS 21/22 	Semestereinführungstage	 Unterrichtsfach Physik</a:t>
            </a:r>
          </a:p>
        </p:txBody>
      </p:sp>
      <p:pic>
        <p:nvPicPr>
          <p:cNvPr id="8" name="Grafik 7" descr="Ein Bild, das grün, Schild, Ball, sitzend enthält.&#10;&#10;Automatisch generierte Beschreibung">
            <a:extLst>
              <a:ext uri="{FF2B5EF4-FFF2-40B4-BE49-F238E27FC236}">
                <a16:creationId xmlns:a16="http://schemas.microsoft.com/office/drawing/2014/main" id="{5C7E6B08-21D7-8F4F-97DD-A853F03C53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8431" y="317046"/>
            <a:ext cx="1132540" cy="38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644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Master (44 ECTS)</a:t>
            </a:r>
          </a:p>
          <a:p>
            <a:endParaRPr lang="de-DE" b="1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19090" y="972000"/>
            <a:ext cx="8508999" cy="380810"/>
          </a:xfrm>
        </p:spPr>
        <p:txBody>
          <a:bodyPr/>
          <a:lstStyle/>
          <a:p>
            <a:r>
              <a:rPr lang="de-DE" dirty="0"/>
              <a:t>1. Allgemeines zum Unterrichtsfach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WS 21/22 	Semestereinführungstage	 Unterrichtsfach Physik</a:t>
            </a:r>
          </a:p>
        </p:txBody>
      </p:sp>
      <p:pic>
        <p:nvPicPr>
          <p:cNvPr id="8" name="Grafik 7" descr="Ein Bild, das grün, Schild, Ball, sitzend enthält.&#10;&#10;Automatisch generierte Beschreibung">
            <a:extLst>
              <a:ext uri="{FF2B5EF4-FFF2-40B4-BE49-F238E27FC236}">
                <a16:creationId xmlns:a16="http://schemas.microsoft.com/office/drawing/2014/main" id="{5C7E6B08-21D7-8F4F-97DD-A853F03C5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8431" y="317046"/>
            <a:ext cx="1132540" cy="384183"/>
          </a:xfrm>
          <a:prstGeom prst="rect">
            <a:avLst/>
          </a:prstGeom>
        </p:spPr>
      </p:pic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AB32D1D2-8237-405A-9A84-6A06DA914B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804302"/>
              </p:ext>
            </p:extLst>
          </p:nvPr>
        </p:nvGraphicFramePr>
        <p:xfrm>
          <a:off x="457238" y="1957154"/>
          <a:ext cx="6096000" cy="2722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4771">
                  <a:extLst>
                    <a:ext uri="{9D8B030D-6E8A-4147-A177-3AD203B41FA5}">
                      <a16:colId xmlns:a16="http://schemas.microsoft.com/office/drawing/2014/main" val="1598978842"/>
                    </a:ext>
                  </a:extLst>
                </a:gridCol>
                <a:gridCol w="1526192">
                  <a:extLst>
                    <a:ext uri="{9D8B030D-6E8A-4147-A177-3AD203B41FA5}">
                      <a16:colId xmlns:a16="http://schemas.microsoft.com/office/drawing/2014/main" val="2361249685"/>
                    </a:ext>
                  </a:extLst>
                </a:gridCol>
                <a:gridCol w="2195037">
                  <a:extLst>
                    <a:ext uri="{9D8B030D-6E8A-4147-A177-3AD203B41FA5}">
                      <a16:colId xmlns:a16="http://schemas.microsoft.com/office/drawing/2014/main" val="33313100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000" b="1" dirty="0"/>
                        <a:t>Modulbezeichnung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dirty="0"/>
                        <a:t>Abhaltungsform</a:t>
                      </a:r>
                    </a:p>
                    <a:p>
                      <a:pPr algn="ctr"/>
                      <a:r>
                        <a:rPr lang="de-DE" sz="1000" b="1" dirty="0"/>
                        <a:t>(Stunden)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dirty="0"/>
                        <a:t>Prüfungsart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923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/>
                        <a:t>Höhere Physik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Vorlesung (4) +</a:t>
                      </a:r>
                    </a:p>
                    <a:p>
                      <a:r>
                        <a:rPr lang="de-DE" sz="1000" dirty="0"/>
                        <a:t>Übung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Klausur (i. d. R. mündlich)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3052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Höhere Physik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Vorlesung (4) +</a:t>
                      </a:r>
                    </a:p>
                    <a:p>
                      <a:r>
                        <a:rPr lang="de-DE" sz="1000" dirty="0"/>
                        <a:t>Übung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Klausur (i. d. R. mündlich)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058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/>
                        <a:t>Anfängerpraktikum Teil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Praktikum (6 Versuche)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Prüfungsleistung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681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/>
                        <a:t>Geschichte der Physik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Vorlesung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Klausur (schriftlich)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107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/>
                        <a:t>Fachdidaktik Physik 1 (inklusive fachdidaktischem Blockpraktikum)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Seminar </a:t>
                      </a:r>
                    </a:p>
                    <a:p>
                      <a:r>
                        <a:rPr lang="de-DE" sz="1000" dirty="0"/>
                        <a:t>(2 + Blockpraktikum)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Präsentation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03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/>
                        <a:t>Fachdidaktik Physik 2 (Seminar mit Demonstrationsexperimenten)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Seminar (5)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Laborleistung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743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12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Master (44 ECTS)</a:t>
            </a:r>
          </a:p>
          <a:p>
            <a:endParaRPr lang="de-DE" dirty="0"/>
          </a:p>
          <a:p>
            <a:r>
              <a:rPr lang="de-DE" u="sng" dirty="0"/>
              <a:t>Höhere Physik 1&amp;2: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Dozent: aktuell Herr Prof. Dr. Matthias Rief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3-4 Zeitstunden Vorlesung, nach kurzer Pause nochmal 1 Zeitstunde Übung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Jede Woche werden auf Moodle Aufgaben für die nächste Übung hochgeladen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Hauptsächlich geht es um Verständnis, weniger um Berechnungen 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Vom Niveau her anspruchsvoll aber machbar, grundsätzlich werden alle Inhalte der Vorlesungen „Grundlagen der Experimentalphysik 1&amp;2“ sowie „Vertiefung Experimentalphysik 1&amp;2“ vertieft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r>
              <a:rPr lang="de-DE" dirty="0"/>
              <a:t>Prüfung findet i.d.R. in mündlicher Form statt, sehr geringe Durchfallquote</a:t>
            </a:r>
          </a:p>
          <a:p>
            <a:pPr marL="461963" lvl="1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461963" lvl="1" indent="-285750">
              <a:buFont typeface="Symbol" panose="05050102010706020507" pitchFamily="18" charset="2"/>
              <a:buChar char="-"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19090" y="972000"/>
            <a:ext cx="8508999" cy="380810"/>
          </a:xfrm>
        </p:spPr>
        <p:txBody>
          <a:bodyPr/>
          <a:lstStyle/>
          <a:p>
            <a:r>
              <a:rPr lang="de-DE" dirty="0"/>
              <a:t>1. Allgemeines zum Unterrichtsfach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WS 21/22 	Semestereinführungstage	 Unterrichtsfach Physik</a:t>
            </a:r>
          </a:p>
        </p:txBody>
      </p:sp>
      <p:pic>
        <p:nvPicPr>
          <p:cNvPr id="8" name="Grafik 7" descr="Ein Bild, das grün, Schild, Ball, sitzend enthält.&#10;&#10;Automatisch generierte Beschreibung">
            <a:extLst>
              <a:ext uri="{FF2B5EF4-FFF2-40B4-BE49-F238E27FC236}">
                <a16:creationId xmlns:a16="http://schemas.microsoft.com/office/drawing/2014/main" id="{5C7E6B08-21D7-8F4F-97DD-A853F03C5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8431" y="317046"/>
            <a:ext cx="1132540" cy="38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347701"/>
      </p:ext>
    </p:extLst>
  </p:cSld>
  <p:clrMapOvr>
    <a:masterClrMapping/>
  </p:clrMapOvr>
</p:sld>
</file>

<file path=ppt/theme/theme1.xml><?xml version="1.0" encoding="utf-8"?>
<a:theme xmlns:a="http://schemas.openxmlformats.org/drawingml/2006/main" name="Titel 1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2" id="{F266FCC4-7D6D-1F4C-B467-8A21D017BCEF}" vid="{F39E7027-915F-7341-A9EA-C8CBFD2E8FA2}"/>
    </a:ext>
  </a:extLst>
</a:theme>
</file>

<file path=ppt/theme/theme2.xml><?xml version="1.0" encoding="utf-8"?>
<a:theme xmlns:a="http://schemas.openxmlformats.org/drawingml/2006/main" name="Titel 2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2" id="{F266FCC4-7D6D-1F4C-B467-8A21D017BCEF}" vid="{BD7862EB-E8D6-994B-BBF4-6CC3FFF92DD2}"/>
    </a:ext>
  </a:extLst>
</a:theme>
</file>

<file path=ppt/theme/theme3.xml><?xml version="1.0" encoding="utf-8"?>
<a:theme xmlns:a="http://schemas.openxmlformats.org/drawingml/2006/main" name="Titel 3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2" id="{F266FCC4-7D6D-1F4C-B467-8A21D017BCEF}" vid="{16AD8073-F55B-9144-802C-46456E9E217B}"/>
    </a:ext>
  </a:extLst>
</a:theme>
</file>

<file path=ppt/theme/theme4.xml><?xml version="1.0" encoding="utf-8"?>
<a:theme xmlns:a="http://schemas.openxmlformats.org/drawingml/2006/main" name="Inhalt">
  <a:themeElements>
    <a:clrScheme name="TUM">
      <a:dk1>
        <a:sysClr val="windowText" lastClr="000000"/>
      </a:dk1>
      <a:lt1>
        <a:sysClr val="window" lastClr="FFFFFF"/>
      </a:lt1>
      <a:dk2>
        <a:srgbClr val="003359"/>
      </a:dk2>
      <a:lt2>
        <a:srgbClr val="0065BD"/>
      </a:lt2>
      <a:accent1>
        <a:srgbClr val="005293"/>
      </a:accent1>
      <a:accent2>
        <a:srgbClr val="64A0C8"/>
      </a:accent2>
      <a:accent3>
        <a:srgbClr val="98C6EA"/>
      </a:accent3>
      <a:accent4>
        <a:srgbClr val="A2AD00"/>
      </a:accent4>
      <a:accent5>
        <a:srgbClr val="E37222"/>
      </a:accent5>
      <a:accent6>
        <a:srgbClr val="DAD7CB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2" id="{F266FCC4-7D6D-1F4C-B467-8A21D017BCEF}" vid="{741D405E-8307-9B40-9F97-3F5DAC837EF3}"/>
    </a:ext>
  </a:extLst>
</a:theme>
</file>

<file path=ppt/theme/theme5.xml><?xml version="1.0" encoding="utf-8"?>
<a:theme xmlns:a="http://schemas.openxmlformats.org/drawingml/2006/main" name="Kapiteltrenner blau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2" id="{F266FCC4-7D6D-1F4C-B467-8A21D017BCEF}" vid="{4BFAB656-7532-6C41-9541-858AFF7D6765}"/>
    </a:ext>
  </a:extLst>
</a:theme>
</file>

<file path=ppt/theme/theme6.xml><?xml version="1.0" encoding="utf-8"?>
<a:theme xmlns:a="http://schemas.openxmlformats.org/drawingml/2006/main" name="Kapiteltrenner schwarz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2" id="{F266FCC4-7D6D-1F4C-B467-8A21D017BCEF}" vid="{A724F04A-1212-AA4C-B6F1-157BE88DDFD7}"/>
    </a:ext>
  </a:extLst>
</a:theme>
</file>

<file path=ppt/theme/theme7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1405</Words>
  <Application>Microsoft Office PowerPoint</Application>
  <PresentationFormat>Bildschirmpräsentation (16:9)</PresentationFormat>
  <Paragraphs>328</Paragraphs>
  <Slides>18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18</vt:i4>
      </vt:variant>
    </vt:vector>
  </HeadingPairs>
  <TitlesOfParts>
    <vt:vector size="29" baseType="lpstr">
      <vt:lpstr>Arial</vt:lpstr>
      <vt:lpstr>Calibri</vt:lpstr>
      <vt:lpstr>Courier New</vt:lpstr>
      <vt:lpstr>Symbol</vt:lpstr>
      <vt:lpstr>Wingdings</vt:lpstr>
      <vt:lpstr>Titel 1</vt:lpstr>
      <vt:lpstr>Titel 2</vt:lpstr>
      <vt:lpstr>Titel 3</vt:lpstr>
      <vt:lpstr>Inhalt</vt:lpstr>
      <vt:lpstr>Kapiteltrenner blau</vt:lpstr>
      <vt:lpstr>Kapiteltrenner schwarz</vt:lpstr>
      <vt:lpstr>WS 21/22 Semestereinführungstage</vt:lpstr>
      <vt:lpstr>Gliederung</vt:lpstr>
      <vt:lpstr>1. Allgemeines zum Unterrichtsfach</vt:lpstr>
      <vt:lpstr>1. Allgemeines zum Unterrichtsfach</vt:lpstr>
      <vt:lpstr>1. Allgemeines zum Unterrichtsfach</vt:lpstr>
      <vt:lpstr>1. Allgemeines zum Unterrichtsfach</vt:lpstr>
      <vt:lpstr>1. Allgemeines zum Unterrichtsfach</vt:lpstr>
      <vt:lpstr>1. Allgemeines zum Unterrichtsfach</vt:lpstr>
      <vt:lpstr>1. Allgemeines zum Unterrichtsfach</vt:lpstr>
      <vt:lpstr>1. Allgemeines zum Unterrichtsfach</vt:lpstr>
      <vt:lpstr>1. Allgemeines zum Unterrichtsfach</vt:lpstr>
      <vt:lpstr>1. Allgemeines zum Unterrichtsfach</vt:lpstr>
      <vt:lpstr>1. Allgemeines zum Unterrichtsfach</vt:lpstr>
      <vt:lpstr>2. FPSO</vt:lpstr>
      <vt:lpstr>3. Standorte</vt:lpstr>
      <vt:lpstr>4. Ansprechpartner</vt:lpstr>
      <vt:lpstr>5. Eure Fachschaft</vt:lpstr>
      <vt:lpstr>Fragen?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 20/21 Semestereinführungstage</dc:title>
  <dc:creator>ga94vuf</dc:creator>
  <cp:lastModifiedBy>eduadmin</cp:lastModifiedBy>
  <cp:revision>33</cp:revision>
  <dcterms:created xsi:type="dcterms:W3CDTF">2020-08-19T15:54:48Z</dcterms:created>
  <dcterms:modified xsi:type="dcterms:W3CDTF">2021-10-20T10:11:55Z</dcterms:modified>
</cp:coreProperties>
</file>