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5143500" type="screen16x9"/>
  <p:notesSz cx="9144000" cy="5143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705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C9593-B6B5-BC4B-88B0-1DE9B0781DAF}" type="datetimeFigureOut">
              <a:rPr lang="de-DE" smtClean="0"/>
              <a:t>20.10.2021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E1AB1-594A-384A-B036-D46B225F3D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66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6425" y="947419"/>
            <a:ext cx="8531148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/>
              <a:t>2</a:t>
            </a:r>
            <a:r>
              <a:rPr spc="-5" dirty="0"/>
              <a:t>0</a:t>
            </a:r>
            <a:r>
              <a:rPr dirty="0"/>
              <a:t>/21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/>
              <a:t>2</a:t>
            </a:r>
            <a:r>
              <a:rPr spc="-5" dirty="0"/>
              <a:t>0</a:t>
            </a:r>
            <a:r>
              <a:rPr dirty="0"/>
              <a:t>/21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/>
              <a:t>2</a:t>
            </a:r>
            <a:r>
              <a:rPr spc="-5" dirty="0"/>
              <a:t>0</a:t>
            </a:r>
            <a:r>
              <a:rPr dirty="0"/>
              <a:t>/21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/>
              <a:t>2</a:t>
            </a:r>
            <a:r>
              <a:rPr spc="-5" dirty="0"/>
              <a:t>0</a:t>
            </a:r>
            <a:r>
              <a:rPr dirty="0"/>
              <a:t>/21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/>
              <a:t>2</a:t>
            </a:r>
            <a:r>
              <a:rPr spc="-5" dirty="0"/>
              <a:t>0</a:t>
            </a:r>
            <a:r>
              <a:rPr dirty="0"/>
              <a:t>/21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276023" y="585888"/>
            <a:ext cx="57150" cy="57785"/>
          </a:xfrm>
          <a:custGeom>
            <a:avLst/>
            <a:gdLst/>
            <a:ahLst/>
            <a:cxnLst/>
            <a:rect l="l" t="t" r="r" b="b"/>
            <a:pathLst>
              <a:path w="57150" h="57784">
                <a:moveTo>
                  <a:pt x="0" y="57239"/>
                </a:moveTo>
                <a:lnTo>
                  <a:pt x="57046" y="57239"/>
                </a:lnTo>
                <a:lnTo>
                  <a:pt x="57046" y="0"/>
                </a:lnTo>
                <a:lnTo>
                  <a:pt x="0" y="0"/>
                </a:lnTo>
                <a:lnTo>
                  <a:pt x="0" y="5723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398225" y="585888"/>
            <a:ext cx="179705" cy="57785"/>
          </a:xfrm>
          <a:custGeom>
            <a:avLst/>
            <a:gdLst/>
            <a:ahLst/>
            <a:cxnLst/>
            <a:rect l="l" t="t" r="r" b="b"/>
            <a:pathLst>
              <a:path w="179704" h="57784">
                <a:moveTo>
                  <a:pt x="0" y="57239"/>
                </a:moveTo>
                <a:lnTo>
                  <a:pt x="179374" y="57239"/>
                </a:lnTo>
                <a:lnTo>
                  <a:pt x="179374" y="0"/>
                </a:lnTo>
                <a:lnTo>
                  <a:pt x="0" y="0"/>
                </a:lnTo>
                <a:lnTo>
                  <a:pt x="0" y="5723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643015" y="585888"/>
            <a:ext cx="57150" cy="57785"/>
          </a:xfrm>
          <a:custGeom>
            <a:avLst/>
            <a:gdLst/>
            <a:ahLst/>
            <a:cxnLst/>
            <a:rect l="l" t="t" r="r" b="b"/>
            <a:pathLst>
              <a:path w="57150" h="57784">
                <a:moveTo>
                  <a:pt x="0" y="57239"/>
                </a:moveTo>
                <a:lnTo>
                  <a:pt x="57040" y="57239"/>
                </a:lnTo>
                <a:lnTo>
                  <a:pt x="57040" y="0"/>
                </a:lnTo>
                <a:lnTo>
                  <a:pt x="0" y="0"/>
                </a:lnTo>
                <a:lnTo>
                  <a:pt x="0" y="5723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765597" y="585888"/>
            <a:ext cx="57150" cy="57785"/>
          </a:xfrm>
          <a:custGeom>
            <a:avLst/>
            <a:gdLst/>
            <a:ahLst/>
            <a:cxnLst/>
            <a:rect l="l" t="t" r="r" b="b"/>
            <a:pathLst>
              <a:path w="57150" h="57784">
                <a:moveTo>
                  <a:pt x="0" y="57239"/>
                </a:moveTo>
                <a:lnTo>
                  <a:pt x="57040" y="57239"/>
                </a:lnTo>
                <a:lnTo>
                  <a:pt x="57040" y="0"/>
                </a:lnTo>
                <a:lnTo>
                  <a:pt x="0" y="0"/>
                </a:lnTo>
                <a:lnTo>
                  <a:pt x="0" y="5723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276023" y="382368"/>
            <a:ext cx="57150" cy="203835"/>
          </a:xfrm>
          <a:custGeom>
            <a:avLst/>
            <a:gdLst/>
            <a:ahLst/>
            <a:cxnLst/>
            <a:rect l="l" t="t" r="r" b="b"/>
            <a:pathLst>
              <a:path w="57150" h="203834">
                <a:moveTo>
                  <a:pt x="0" y="203519"/>
                </a:moveTo>
                <a:lnTo>
                  <a:pt x="57046" y="203519"/>
                </a:lnTo>
                <a:lnTo>
                  <a:pt x="57046" y="0"/>
                </a:lnTo>
                <a:lnTo>
                  <a:pt x="0" y="0"/>
                </a:lnTo>
                <a:lnTo>
                  <a:pt x="0" y="20351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398225" y="382368"/>
            <a:ext cx="57785" cy="203835"/>
          </a:xfrm>
          <a:custGeom>
            <a:avLst/>
            <a:gdLst/>
            <a:ahLst/>
            <a:cxnLst/>
            <a:rect l="l" t="t" r="r" b="b"/>
            <a:pathLst>
              <a:path w="57784" h="203834">
                <a:moveTo>
                  <a:pt x="0" y="203519"/>
                </a:moveTo>
                <a:lnTo>
                  <a:pt x="57173" y="203519"/>
                </a:lnTo>
                <a:lnTo>
                  <a:pt x="57173" y="0"/>
                </a:lnTo>
                <a:lnTo>
                  <a:pt x="0" y="0"/>
                </a:lnTo>
                <a:lnTo>
                  <a:pt x="0" y="20351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8520554" y="382368"/>
            <a:ext cx="57150" cy="203835"/>
          </a:xfrm>
          <a:custGeom>
            <a:avLst/>
            <a:gdLst/>
            <a:ahLst/>
            <a:cxnLst/>
            <a:rect l="l" t="t" r="r" b="b"/>
            <a:pathLst>
              <a:path w="57150" h="203834">
                <a:moveTo>
                  <a:pt x="0" y="203519"/>
                </a:moveTo>
                <a:lnTo>
                  <a:pt x="57046" y="203519"/>
                </a:lnTo>
                <a:lnTo>
                  <a:pt x="57046" y="0"/>
                </a:lnTo>
                <a:lnTo>
                  <a:pt x="0" y="0"/>
                </a:lnTo>
                <a:lnTo>
                  <a:pt x="0" y="20351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8643015" y="382368"/>
            <a:ext cx="57150" cy="203835"/>
          </a:xfrm>
          <a:custGeom>
            <a:avLst/>
            <a:gdLst/>
            <a:ahLst/>
            <a:cxnLst/>
            <a:rect l="l" t="t" r="r" b="b"/>
            <a:pathLst>
              <a:path w="57150" h="203834">
                <a:moveTo>
                  <a:pt x="0" y="203519"/>
                </a:moveTo>
                <a:lnTo>
                  <a:pt x="57040" y="203519"/>
                </a:lnTo>
                <a:lnTo>
                  <a:pt x="57040" y="0"/>
                </a:lnTo>
                <a:lnTo>
                  <a:pt x="0" y="0"/>
                </a:lnTo>
                <a:lnTo>
                  <a:pt x="0" y="20351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765597" y="382368"/>
            <a:ext cx="57150" cy="203835"/>
          </a:xfrm>
          <a:custGeom>
            <a:avLst/>
            <a:gdLst/>
            <a:ahLst/>
            <a:cxnLst/>
            <a:rect l="l" t="t" r="r" b="b"/>
            <a:pathLst>
              <a:path w="57150" h="203834">
                <a:moveTo>
                  <a:pt x="0" y="203519"/>
                </a:moveTo>
                <a:lnTo>
                  <a:pt x="57040" y="203519"/>
                </a:lnTo>
                <a:lnTo>
                  <a:pt x="57040" y="0"/>
                </a:lnTo>
                <a:lnTo>
                  <a:pt x="0" y="0"/>
                </a:lnTo>
                <a:lnTo>
                  <a:pt x="0" y="20351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218978" y="325128"/>
            <a:ext cx="236854" cy="57785"/>
          </a:xfrm>
          <a:custGeom>
            <a:avLst/>
            <a:gdLst/>
            <a:ahLst/>
            <a:cxnLst/>
            <a:rect l="l" t="t" r="r" b="b"/>
            <a:pathLst>
              <a:path w="236854" h="57785">
                <a:moveTo>
                  <a:pt x="0" y="57239"/>
                </a:moveTo>
                <a:lnTo>
                  <a:pt x="236419" y="57239"/>
                </a:lnTo>
                <a:lnTo>
                  <a:pt x="236419" y="0"/>
                </a:lnTo>
                <a:lnTo>
                  <a:pt x="0" y="0"/>
                </a:lnTo>
                <a:lnTo>
                  <a:pt x="0" y="5723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520554" y="325128"/>
            <a:ext cx="302260" cy="57785"/>
          </a:xfrm>
          <a:custGeom>
            <a:avLst/>
            <a:gdLst/>
            <a:ahLst/>
            <a:cxnLst/>
            <a:rect l="l" t="t" r="r" b="b"/>
            <a:pathLst>
              <a:path w="302259" h="57785">
                <a:moveTo>
                  <a:pt x="0" y="57239"/>
                </a:moveTo>
                <a:lnTo>
                  <a:pt x="302084" y="57239"/>
                </a:lnTo>
                <a:lnTo>
                  <a:pt x="302084" y="0"/>
                </a:lnTo>
                <a:lnTo>
                  <a:pt x="0" y="0"/>
                </a:lnTo>
                <a:lnTo>
                  <a:pt x="0" y="57239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79978" y="1997202"/>
            <a:ext cx="338404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6425" y="1560093"/>
            <a:ext cx="8531148" cy="252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13205" y="4905423"/>
            <a:ext cx="1628775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/>
              <a:t>2</a:t>
            </a:r>
            <a:r>
              <a:rPr spc="-5" dirty="0"/>
              <a:t>0</a:t>
            </a:r>
            <a:r>
              <a:rPr dirty="0"/>
              <a:t>/21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34094" y="4905423"/>
            <a:ext cx="244475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ehrertum.de" TargetMode="External"/><Relationship Id="rId2" Type="http://schemas.openxmlformats.org/officeDocument/2006/relationships/hyperlink" Target="http://www.fs.edu.tum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um.de/die-tum/aktuelles/coronavirus/studiu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du.tum.de/bb-fpso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76168" y="585960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4">
                <a:moveTo>
                  <a:pt x="0" y="57167"/>
                </a:moveTo>
                <a:lnTo>
                  <a:pt x="57190" y="57167"/>
                </a:lnTo>
                <a:lnTo>
                  <a:pt x="57190" y="0"/>
                </a:lnTo>
                <a:lnTo>
                  <a:pt x="0" y="0"/>
                </a:lnTo>
                <a:lnTo>
                  <a:pt x="0" y="57167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398678" y="585960"/>
            <a:ext cx="180340" cy="57785"/>
          </a:xfrm>
          <a:custGeom>
            <a:avLst/>
            <a:gdLst/>
            <a:ahLst/>
            <a:cxnLst/>
            <a:rect l="l" t="t" r="r" b="b"/>
            <a:pathLst>
              <a:path w="180340" h="57784">
                <a:moveTo>
                  <a:pt x="0" y="57167"/>
                </a:moveTo>
                <a:lnTo>
                  <a:pt x="179828" y="57167"/>
                </a:lnTo>
                <a:lnTo>
                  <a:pt x="179828" y="0"/>
                </a:lnTo>
                <a:lnTo>
                  <a:pt x="0" y="0"/>
                </a:lnTo>
                <a:lnTo>
                  <a:pt x="0" y="57167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44087" y="585960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4">
                <a:moveTo>
                  <a:pt x="0" y="57167"/>
                </a:moveTo>
                <a:lnTo>
                  <a:pt x="57185" y="57167"/>
                </a:lnTo>
                <a:lnTo>
                  <a:pt x="57185" y="0"/>
                </a:lnTo>
                <a:lnTo>
                  <a:pt x="0" y="0"/>
                </a:lnTo>
                <a:lnTo>
                  <a:pt x="0" y="57167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766980" y="585960"/>
            <a:ext cx="57785" cy="57785"/>
          </a:xfrm>
          <a:custGeom>
            <a:avLst/>
            <a:gdLst/>
            <a:ahLst/>
            <a:cxnLst/>
            <a:rect l="l" t="t" r="r" b="b"/>
            <a:pathLst>
              <a:path w="57784" h="57784">
                <a:moveTo>
                  <a:pt x="0" y="57167"/>
                </a:moveTo>
                <a:lnTo>
                  <a:pt x="57185" y="57167"/>
                </a:lnTo>
                <a:lnTo>
                  <a:pt x="57185" y="0"/>
                </a:lnTo>
                <a:lnTo>
                  <a:pt x="0" y="0"/>
                </a:lnTo>
                <a:lnTo>
                  <a:pt x="0" y="57167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276168" y="381426"/>
            <a:ext cx="57785" cy="205104"/>
          </a:xfrm>
          <a:custGeom>
            <a:avLst/>
            <a:gdLst/>
            <a:ahLst/>
            <a:cxnLst/>
            <a:rect l="l" t="t" r="r" b="b"/>
            <a:pathLst>
              <a:path w="57784" h="205104">
                <a:moveTo>
                  <a:pt x="0" y="204533"/>
                </a:moveTo>
                <a:lnTo>
                  <a:pt x="57190" y="204533"/>
                </a:lnTo>
                <a:lnTo>
                  <a:pt x="57190" y="0"/>
                </a:lnTo>
                <a:lnTo>
                  <a:pt x="0" y="0"/>
                </a:lnTo>
                <a:lnTo>
                  <a:pt x="0" y="204533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398678" y="381426"/>
            <a:ext cx="57785" cy="205104"/>
          </a:xfrm>
          <a:custGeom>
            <a:avLst/>
            <a:gdLst/>
            <a:ahLst/>
            <a:cxnLst/>
            <a:rect l="l" t="t" r="r" b="b"/>
            <a:pathLst>
              <a:path w="57784" h="205104">
                <a:moveTo>
                  <a:pt x="0" y="204533"/>
                </a:moveTo>
                <a:lnTo>
                  <a:pt x="57317" y="204533"/>
                </a:lnTo>
                <a:lnTo>
                  <a:pt x="57317" y="0"/>
                </a:lnTo>
                <a:lnTo>
                  <a:pt x="0" y="0"/>
                </a:lnTo>
                <a:lnTo>
                  <a:pt x="0" y="204533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521317" y="381426"/>
            <a:ext cx="57785" cy="205104"/>
          </a:xfrm>
          <a:custGeom>
            <a:avLst/>
            <a:gdLst/>
            <a:ahLst/>
            <a:cxnLst/>
            <a:rect l="l" t="t" r="r" b="b"/>
            <a:pathLst>
              <a:path w="57784" h="205104">
                <a:moveTo>
                  <a:pt x="0" y="204533"/>
                </a:moveTo>
                <a:lnTo>
                  <a:pt x="57190" y="204533"/>
                </a:lnTo>
                <a:lnTo>
                  <a:pt x="57190" y="0"/>
                </a:lnTo>
                <a:lnTo>
                  <a:pt x="0" y="0"/>
                </a:lnTo>
                <a:lnTo>
                  <a:pt x="0" y="204533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644087" y="381426"/>
            <a:ext cx="57785" cy="205104"/>
          </a:xfrm>
          <a:custGeom>
            <a:avLst/>
            <a:gdLst/>
            <a:ahLst/>
            <a:cxnLst/>
            <a:rect l="l" t="t" r="r" b="b"/>
            <a:pathLst>
              <a:path w="57784" h="205104">
                <a:moveTo>
                  <a:pt x="0" y="204533"/>
                </a:moveTo>
                <a:lnTo>
                  <a:pt x="57185" y="204533"/>
                </a:lnTo>
                <a:lnTo>
                  <a:pt x="57185" y="0"/>
                </a:lnTo>
                <a:lnTo>
                  <a:pt x="0" y="0"/>
                </a:lnTo>
                <a:lnTo>
                  <a:pt x="0" y="204533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66980" y="381426"/>
            <a:ext cx="57785" cy="205104"/>
          </a:xfrm>
          <a:custGeom>
            <a:avLst/>
            <a:gdLst/>
            <a:ahLst/>
            <a:cxnLst/>
            <a:rect l="l" t="t" r="r" b="b"/>
            <a:pathLst>
              <a:path w="57784" h="205104">
                <a:moveTo>
                  <a:pt x="0" y="204533"/>
                </a:moveTo>
                <a:lnTo>
                  <a:pt x="57185" y="204533"/>
                </a:lnTo>
                <a:lnTo>
                  <a:pt x="57185" y="0"/>
                </a:lnTo>
                <a:lnTo>
                  <a:pt x="0" y="0"/>
                </a:lnTo>
                <a:lnTo>
                  <a:pt x="0" y="204533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18978" y="324259"/>
            <a:ext cx="237490" cy="57785"/>
          </a:xfrm>
          <a:custGeom>
            <a:avLst/>
            <a:gdLst/>
            <a:ahLst/>
            <a:cxnLst/>
            <a:rect l="l" t="t" r="r" b="b"/>
            <a:pathLst>
              <a:path w="237490" h="57785">
                <a:moveTo>
                  <a:pt x="0" y="57167"/>
                </a:moveTo>
                <a:lnTo>
                  <a:pt x="237017" y="57167"/>
                </a:lnTo>
                <a:lnTo>
                  <a:pt x="237017" y="0"/>
                </a:lnTo>
                <a:lnTo>
                  <a:pt x="0" y="0"/>
                </a:lnTo>
                <a:lnTo>
                  <a:pt x="0" y="57167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521317" y="324259"/>
            <a:ext cx="302895" cy="57785"/>
          </a:xfrm>
          <a:custGeom>
            <a:avLst/>
            <a:gdLst/>
            <a:ahLst/>
            <a:cxnLst/>
            <a:rect l="l" t="t" r="r" b="b"/>
            <a:pathLst>
              <a:path w="302895" h="57785">
                <a:moveTo>
                  <a:pt x="0" y="57167"/>
                </a:moveTo>
                <a:lnTo>
                  <a:pt x="302848" y="57167"/>
                </a:lnTo>
                <a:lnTo>
                  <a:pt x="302848" y="0"/>
                </a:lnTo>
                <a:lnTo>
                  <a:pt x="0" y="0"/>
                </a:lnTo>
                <a:lnTo>
                  <a:pt x="0" y="57167"/>
                </a:lnTo>
                <a:close/>
              </a:path>
            </a:pathLst>
          </a:custGeom>
          <a:solidFill>
            <a:srgbClr val="0064B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5859" y="1671028"/>
            <a:ext cx="3819143" cy="3011224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06425" y="930655"/>
            <a:ext cx="57613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WS</a:t>
            </a:r>
            <a:r>
              <a:rPr sz="2800" spc="-40" dirty="0"/>
              <a:t> </a:t>
            </a:r>
            <a:r>
              <a:rPr sz="2800" spc="-5" dirty="0" smtClean="0"/>
              <a:t>2</a:t>
            </a:r>
            <a:r>
              <a:rPr lang="de-DE" sz="2800" spc="-5" dirty="0" smtClean="0"/>
              <a:t>1</a:t>
            </a:r>
            <a:r>
              <a:rPr sz="2800" spc="-5" dirty="0" smtClean="0"/>
              <a:t>/2</a:t>
            </a:r>
            <a:r>
              <a:rPr lang="de-DE" sz="2800" spc="-5" dirty="0"/>
              <a:t>2</a:t>
            </a:r>
            <a:r>
              <a:rPr sz="2800" spc="-20" dirty="0" smtClean="0"/>
              <a:t> </a:t>
            </a:r>
            <a:r>
              <a:rPr sz="2800" dirty="0"/>
              <a:t>Semestereinführungstage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73202" y="1905101"/>
            <a:ext cx="2437765" cy="18056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664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Berufliche Bildung 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Katholische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Religion</a:t>
            </a:r>
          </a:p>
          <a:p>
            <a:pPr>
              <a:lnSpc>
                <a:spcPct val="100000"/>
              </a:lnSpc>
            </a:pP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de-DE" sz="1600" spc="-5" dirty="0" smtClean="0">
                <a:latin typeface="Arial"/>
                <a:cs typeface="Arial"/>
              </a:rPr>
              <a:t>Magdalena Larissa Kneißl </a:t>
            </a:r>
            <a:endParaRPr sz="1600" dirty="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560093"/>
            <a:ext cx="7305675" cy="280606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5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Im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Gegensatz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zu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TUM-Bib:</a:t>
            </a:r>
            <a:endParaRPr sz="16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60"/>
              </a:spcBef>
            </a:pPr>
            <a:r>
              <a:rPr sz="1600" spc="-5" dirty="0">
                <a:latin typeface="Arial"/>
                <a:cs typeface="Arial"/>
              </a:rPr>
              <a:t>→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Jacken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und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Taschen</a:t>
            </a:r>
            <a:r>
              <a:rPr sz="1600" spc="-5" dirty="0">
                <a:latin typeface="Arial"/>
                <a:cs typeface="Arial"/>
              </a:rPr>
              <a:t> sind nicht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erlaubt</a:t>
            </a:r>
            <a:endParaRPr sz="16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80"/>
              </a:spcBef>
            </a:pPr>
            <a:r>
              <a:rPr sz="1600" spc="-5" dirty="0">
                <a:latin typeface="Arial"/>
                <a:cs typeface="Arial"/>
              </a:rPr>
              <a:t>→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Essen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verboten,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Getränke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nur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durchsichtigen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Flaschen </a:t>
            </a:r>
            <a:r>
              <a:rPr sz="1600" spc="-10" dirty="0">
                <a:latin typeface="Arial"/>
                <a:cs typeface="Arial"/>
              </a:rPr>
              <a:t>erlaubt</a:t>
            </a:r>
            <a:endParaRPr sz="16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60"/>
              </a:spcBef>
            </a:pPr>
            <a:r>
              <a:rPr sz="1600" spc="-5" dirty="0">
                <a:latin typeface="Arial"/>
                <a:cs typeface="Arial"/>
              </a:rPr>
              <a:t>→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für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Schließfächer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2€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mitbringen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>
              <a:latin typeface="Arial"/>
              <a:cs typeface="Arial"/>
            </a:endParaRPr>
          </a:p>
          <a:p>
            <a:pPr marL="299085" marR="3131820" indent="-299720" algn="r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Theologisch-Philosophische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Bibliothek:</a:t>
            </a:r>
            <a:endParaRPr sz="1600">
              <a:latin typeface="Arial"/>
              <a:cs typeface="Arial"/>
            </a:endParaRPr>
          </a:p>
          <a:p>
            <a:pPr marR="3172460" algn="r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Arial"/>
                <a:cs typeface="Arial"/>
              </a:rPr>
              <a:t>Schellingstraße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Gebäudeteil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D,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1.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Stock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Zentrale Lehrbuchsammlung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(LBS)</a:t>
            </a:r>
            <a:endParaRPr sz="16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275"/>
              </a:spcBef>
            </a:pPr>
            <a:r>
              <a:rPr sz="1600" spc="-5" dirty="0">
                <a:latin typeface="Arial"/>
                <a:cs typeface="Arial"/>
              </a:rPr>
              <a:t>Leopoldstraße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13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425" y="947419"/>
            <a:ext cx="17545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Bibliotheken</a:t>
            </a:r>
            <a:endParaRPr sz="25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739036"/>
            <a:ext cx="5834380" cy="2299989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75"/>
              </a:spcBef>
              <a:buFont typeface="Wingdings"/>
              <a:buChar char=""/>
              <a:tabLst>
                <a:tab pos="299720" algn="l"/>
              </a:tabLst>
            </a:pPr>
            <a:r>
              <a:rPr sz="1600" spc="-15" dirty="0">
                <a:latin typeface="Arial"/>
                <a:cs typeface="Arial"/>
              </a:rPr>
              <a:t>Wo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findet ihr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uns?</a:t>
            </a:r>
            <a:endParaRPr sz="16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75"/>
              </a:spcBef>
            </a:pP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Arial"/>
                <a:cs typeface="Arial"/>
              </a:rPr>
              <a:t>https</a:t>
            </a:r>
            <a:r>
              <a:rPr sz="1600" spc="-10" dirty="0">
                <a:latin typeface="Arial"/>
                <a:cs typeface="Arial"/>
                <a:hlinkClick r:id="rId2"/>
              </a:rPr>
              <a:t>://w</a:t>
            </a:r>
            <a:r>
              <a:rPr sz="1600" spc="-10" dirty="0">
                <a:latin typeface="Arial"/>
                <a:cs typeface="Arial"/>
              </a:rPr>
              <a:t>ww</a:t>
            </a:r>
            <a:r>
              <a:rPr sz="1600" spc="-10" dirty="0">
                <a:latin typeface="Arial"/>
                <a:cs typeface="Arial"/>
                <a:hlinkClick r:id="rId2"/>
              </a:rPr>
              <a:t>.fs.edu.tum.de/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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Fachschaftssitzung</a:t>
            </a:r>
            <a:endParaRPr sz="16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65"/>
              </a:spcBef>
            </a:pPr>
            <a:r>
              <a:rPr lang="de-DE" sz="1600" spc="-5" dirty="0" smtClean="0">
                <a:latin typeface="Arial"/>
                <a:cs typeface="Arial"/>
              </a:rPr>
              <a:t>werden auf der </a:t>
            </a:r>
            <a:r>
              <a:rPr lang="de-DE" sz="1600" spc="-5" dirty="0" err="1" smtClean="0">
                <a:latin typeface="Arial"/>
                <a:cs typeface="Arial"/>
              </a:rPr>
              <a:t>Fachschaftsseite</a:t>
            </a:r>
            <a:r>
              <a:rPr lang="de-DE" sz="1600" spc="-5" dirty="0" smtClean="0">
                <a:latin typeface="Arial"/>
                <a:cs typeface="Arial"/>
              </a:rPr>
              <a:t> bekanntgegeben 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Bei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Fragen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zum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Studium</a:t>
            </a:r>
            <a:endParaRPr sz="1600" dirty="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Arial"/>
                <a:cs typeface="Arial"/>
              </a:rPr>
              <a:t>E-Mail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  <a:hlinkClick r:id="rId3"/>
              </a:rPr>
              <a:t>info@lehrertum.de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425" y="947419"/>
            <a:ext cx="233616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Eure</a:t>
            </a:r>
            <a:r>
              <a:rPr sz="2500" spc="-45" dirty="0"/>
              <a:t> </a:t>
            </a:r>
            <a:r>
              <a:rPr sz="2500" spc="-5" dirty="0"/>
              <a:t>Fachschaft</a:t>
            </a:r>
            <a:endParaRPr sz="2500"/>
          </a:p>
        </p:txBody>
      </p:sp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560093"/>
            <a:ext cx="8417560" cy="22898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21920">
              <a:lnSpc>
                <a:spcPct val="113799"/>
              </a:lnSpc>
              <a:spcBef>
                <a:spcPts val="100"/>
              </a:spcBef>
            </a:pPr>
            <a:r>
              <a:rPr sz="1600" spc="-5" dirty="0">
                <a:latin typeface="Arial"/>
                <a:cs typeface="Arial"/>
              </a:rPr>
              <a:t>Im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Wintersemester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 smtClean="0">
                <a:latin typeface="Arial"/>
                <a:cs typeface="Arial"/>
              </a:rPr>
              <a:t>202</a:t>
            </a:r>
            <a:r>
              <a:rPr lang="de-DE" sz="1600" spc="-5" dirty="0" smtClean="0">
                <a:latin typeface="Arial"/>
                <a:cs typeface="Arial"/>
              </a:rPr>
              <a:t>1</a:t>
            </a:r>
            <a:r>
              <a:rPr sz="1600" spc="-5" dirty="0" smtClean="0">
                <a:latin typeface="Arial"/>
                <a:cs typeface="Arial"/>
              </a:rPr>
              <a:t>/2</a:t>
            </a:r>
            <a:r>
              <a:rPr lang="de-DE" sz="1600" spc="-5" dirty="0" smtClean="0">
                <a:latin typeface="Arial"/>
                <a:cs typeface="Arial"/>
              </a:rPr>
              <a:t>2</a:t>
            </a:r>
            <a:r>
              <a:rPr sz="1600" spc="25" dirty="0" smtClean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werden</a:t>
            </a:r>
            <a:r>
              <a:rPr sz="1600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digitale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Inhalte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und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Präsenzveranstaltungen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kombiniert.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Weitere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Informationen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folgen.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 dirty="0">
              <a:latin typeface="Arial"/>
              <a:cs typeface="Arial"/>
            </a:endParaRPr>
          </a:p>
          <a:p>
            <a:pPr marL="12700" marR="5080">
              <a:lnSpc>
                <a:spcPct val="114100"/>
              </a:lnSpc>
              <a:spcBef>
                <a:spcPts val="5"/>
              </a:spcBef>
            </a:pPr>
            <a:r>
              <a:rPr lang="de-DE" sz="1600" spc="-5" dirty="0" smtClean="0">
                <a:latin typeface="Arial"/>
                <a:cs typeface="Arial"/>
              </a:rPr>
              <a:t>Auf den gesamten Gelände der jeweiligen Universität ist es zwingend erforderlich sich an die aktuell geltenden Auflagen zu halten. 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Informationen:</a:t>
            </a:r>
            <a:r>
              <a:rPr sz="1600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https://</a:t>
            </a:r>
            <a:r>
              <a:rPr sz="1600" spc="-5" dirty="0">
                <a:latin typeface="Arial"/>
                <a:cs typeface="Arial"/>
                <a:hlinkClick r:id="rId2"/>
              </a:rPr>
              <a:t>www.tum.de/die-tum/aktuelles/coronavirus/studium/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8053" y="947419"/>
            <a:ext cx="24765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Aktuelle</a:t>
            </a:r>
            <a:r>
              <a:rPr sz="2500" spc="-40" dirty="0"/>
              <a:t> </a:t>
            </a:r>
            <a:r>
              <a:rPr sz="2500" spc="-5" dirty="0"/>
              <a:t>Situation</a:t>
            </a:r>
            <a:endParaRPr sz="2500"/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2285" y="1732610"/>
            <a:ext cx="23679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Frag</a:t>
            </a:r>
            <a:r>
              <a:rPr sz="4800" spc="-15" dirty="0"/>
              <a:t>e</a:t>
            </a:r>
            <a:r>
              <a:rPr sz="4800" dirty="0"/>
              <a:t>n?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1997202"/>
            <a:ext cx="3429000" cy="696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/>
              <a:t>Das</a:t>
            </a:r>
            <a:r>
              <a:rPr spc="-75" dirty="0"/>
              <a:t> </a:t>
            </a:r>
            <a:r>
              <a:rPr dirty="0"/>
              <a:t>Mentorat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9279" y="1186053"/>
            <a:ext cx="40894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25" dirty="0"/>
              <a:t>V</a:t>
            </a:r>
            <a:r>
              <a:rPr sz="4000" spc="-5" dirty="0"/>
              <a:t>orstellungs</a:t>
            </a:r>
            <a:r>
              <a:rPr sz="4000" dirty="0"/>
              <a:t>r</a:t>
            </a:r>
            <a:r>
              <a:rPr sz="4000" spc="-5" dirty="0"/>
              <a:t>unde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728084" y="2241042"/>
            <a:ext cx="1264285" cy="1604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400" spc="-5" dirty="0"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400" dirty="0">
                <a:latin typeface="Arial"/>
                <a:cs typeface="Arial"/>
              </a:rPr>
              <a:t>Alter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400" dirty="0">
                <a:latin typeface="Arial"/>
                <a:cs typeface="Arial"/>
              </a:rPr>
              <a:t>Hauptfach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994"/>
              </a:spcBef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400" spc="-10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ei</a:t>
            </a:r>
            <a:r>
              <a:rPr sz="1400" spc="-5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at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tadt</a:t>
            </a:r>
            <a:endParaRPr sz="14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400" dirty="0">
                <a:latin typeface="Arial"/>
                <a:cs typeface="Arial"/>
              </a:rPr>
              <a:t>Hobby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625" y="1337589"/>
            <a:ext cx="6664325" cy="2527300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600" b="1" spc="-5" dirty="0">
                <a:latin typeface="Arial"/>
                <a:cs typeface="Arial"/>
              </a:rPr>
              <a:t>Basismodul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KR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1: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60"/>
              </a:spcBef>
            </a:pPr>
            <a:r>
              <a:rPr sz="1600" spc="-5" dirty="0">
                <a:latin typeface="Arial"/>
                <a:cs typeface="Arial"/>
              </a:rPr>
              <a:t>Einleitung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das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AT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Grundlegung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80"/>
              </a:spcBef>
            </a:pPr>
            <a:r>
              <a:rPr sz="1600" spc="-5" dirty="0">
                <a:latin typeface="Arial"/>
                <a:cs typeface="Arial"/>
              </a:rPr>
              <a:t>Einführung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die Geschichte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Antiken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Christentums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Arial"/>
                <a:cs typeface="Arial"/>
              </a:rPr>
              <a:t>Einführung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Wiss.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Arbeiten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und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Grundlegung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Theologie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Arial"/>
                <a:cs typeface="Arial"/>
              </a:rPr>
              <a:t>Basismodul</a:t>
            </a:r>
            <a:r>
              <a:rPr sz="1600" b="1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KR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2: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Arial"/>
                <a:cs typeface="Arial"/>
              </a:rPr>
              <a:t>Einleitung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NT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–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Grundlegung</a:t>
            </a:r>
            <a:endParaRPr sz="1600">
              <a:latin typeface="Arial"/>
              <a:cs typeface="Arial"/>
            </a:endParaRPr>
          </a:p>
          <a:p>
            <a:pPr marL="469900" marR="37465">
              <a:lnSpc>
                <a:spcPct val="113700"/>
              </a:lnSpc>
              <a:spcBef>
                <a:spcPts val="15"/>
              </a:spcBef>
            </a:pPr>
            <a:r>
              <a:rPr sz="1600" spc="-5" dirty="0">
                <a:latin typeface="Arial"/>
                <a:cs typeface="Arial"/>
              </a:rPr>
              <a:t>Einführung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die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Kirchengeschichte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Mittelalters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und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Neuzeit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Einführung in die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Fundamentaltheologie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425" y="645413"/>
            <a:ext cx="521144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Aufbau</a:t>
            </a:r>
            <a:r>
              <a:rPr sz="2500" spc="-10" dirty="0"/>
              <a:t> </a:t>
            </a:r>
            <a:r>
              <a:rPr sz="2500" spc="-5" dirty="0"/>
              <a:t>des Studiums</a:t>
            </a:r>
            <a:r>
              <a:rPr sz="2500" spc="20" dirty="0"/>
              <a:t> </a:t>
            </a:r>
            <a:r>
              <a:rPr sz="2500" spc="-5" dirty="0"/>
              <a:t>–</a:t>
            </a:r>
            <a:r>
              <a:rPr sz="2500" spc="-10" dirty="0"/>
              <a:t> </a:t>
            </a:r>
            <a:r>
              <a:rPr sz="2500" spc="-5" dirty="0"/>
              <a:t>Basismodule</a:t>
            </a:r>
            <a:endParaRPr sz="25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3625" y="1235227"/>
            <a:ext cx="6932295" cy="308419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600" b="1" spc="-10" dirty="0">
                <a:latin typeface="Arial"/>
                <a:cs typeface="Arial"/>
              </a:rPr>
              <a:t>Aufbaumodul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KR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3: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Arial"/>
                <a:cs typeface="Arial"/>
              </a:rPr>
              <a:t>Einführung in den christlichen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Glauben</a:t>
            </a:r>
            <a:endParaRPr sz="16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275"/>
              </a:spcBef>
            </a:pPr>
            <a:r>
              <a:rPr sz="1600" spc="-5" dirty="0">
                <a:latin typeface="Arial"/>
                <a:cs typeface="Arial"/>
              </a:rPr>
              <a:t>Gottesbilder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und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Transzendenzvorstellungen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Religionen</a:t>
            </a:r>
            <a:endParaRPr sz="1600">
              <a:latin typeface="Arial"/>
              <a:cs typeface="Arial"/>
            </a:endParaRPr>
          </a:p>
          <a:p>
            <a:pPr marL="469900" marR="5080">
              <a:lnSpc>
                <a:spcPts val="2200"/>
              </a:lnSpc>
              <a:spcBef>
                <a:spcPts val="105"/>
              </a:spcBef>
            </a:pPr>
            <a:r>
              <a:rPr sz="1600" spc="-5" dirty="0">
                <a:latin typeface="Arial"/>
                <a:cs typeface="Arial"/>
              </a:rPr>
              <a:t>entweder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Übung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zum </a:t>
            </a:r>
            <a:r>
              <a:rPr sz="1600" spc="-10" dirty="0">
                <a:latin typeface="Arial"/>
                <a:cs typeface="Arial"/>
              </a:rPr>
              <a:t>Verständnis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AT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zum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Verständnis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NT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entweder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Seminar</a:t>
            </a:r>
            <a:r>
              <a:rPr sz="1600" spc="-90" dirty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AT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oder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Seminar NT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latin typeface="Arial"/>
                <a:cs typeface="Arial"/>
              </a:rPr>
              <a:t>Aufbaumodul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KR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4:</a:t>
            </a:r>
            <a:endParaRPr sz="1600">
              <a:latin typeface="Arial"/>
              <a:cs typeface="Arial"/>
            </a:endParaRPr>
          </a:p>
          <a:p>
            <a:pPr marL="469900" marR="3544570">
              <a:lnSpc>
                <a:spcPct val="113999"/>
              </a:lnSpc>
              <a:spcBef>
                <a:spcPts val="5"/>
              </a:spcBef>
            </a:pPr>
            <a:r>
              <a:rPr sz="1600" spc="-5" dirty="0">
                <a:latin typeface="Arial"/>
                <a:cs typeface="Arial"/>
              </a:rPr>
              <a:t>Einführung in die Moraltheologie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Einführung in die Sozialethik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Gotteslehre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und Christologie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Handeln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-10" dirty="0">
                <a:latin typeface="Arial"/>
                <a:cs typeface="Arial"/>
              </a:rPr>
              <a:t> Verantwortung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425" y="676783"/>
            <a:ext cx="54254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Aufbau des Studiums</a:t>
            </a:r>
            <a:r>
              <a:rPr sz="2500" spc="25" dirty="0"/>
              <a:t> </a:t>
            </a:r>
            <a:r>
              <a:rPr sz="2500" spc="-5" dirty="0"/>
              <a:t>–</a:t>
            </a:r>
            <a:r>
              <a:rPr sz="2500" spc="-140" dirty="0"/>
              <a:t> </a:t>
            </a:r>
            <a:r>
              <a:rPr sz="2500" spc="-5" dirty="0"/>
              <a:t>Aufbaumodule</a:t>
            </a:r>
            <a:endParaRPr sz="25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653667"/>
            <a:ext cx="6705600" cy="650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0" marR="5080" indent="-1829435">
              <a:lnSpc>
                <a:spcPct val="1139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Alle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zu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belegenden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Module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könnt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ihr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auch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nachlesen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in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der</a:t>
            </a:r>
            <a:r>
              <a:rPr sz="1800" dirty="0">
                <a:latin typeface="Arial"/>
                <a:cs typeface="Arial"/>
              </a:rPr>
              <a:t> FPSO </a:t>
            </a:r>
            <a:r>
              <a:rPr sz="1800" spc="-484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https://</a:t>
            </a:r>
            <a:r>
              <a:rPr sz="1800" spc="-10" dirty="0">
                <a:latin typeface="Arial"/>
                <a:cs typeface="Arial"/>
                <a:hlinkClick r:id="rId2"/>
              </a:rPr>
              <a:t>www.edu.tum.de/bb-fpso/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6425" y="947419"/>
            <a:ext cx="88900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latin typeface="Arial"/>
                <a:cs typeface="Arial"/>
              </a:rPr>
              <a:t>FPSO</a:t>
            </a:r>
            <a:endParaRPr sz="25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560093"/>
            <a:ext cx="8227059" cy="228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13799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Lehrveranstaltungsbelegung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und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Prüfungsanmeldung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LMU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findet </a:t>
            </a:r>
            <a:r>
              <a:rPr sz="1600" b="1" spc="-5" dirty="0">
                <a:latin typeface="Arial"/>
                <a:cs typeface="Arial"/>
              </a:rPr>
              <a:t>früher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statt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als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TUM</a:t>
            </a:r>
            <a:endParaRPr sz="16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275"/>
              </a:spcBef>
            </a:pPr>
            <a:r>
              <a:rPr sz="1600" spc="-5" dirty="0">
                <a:latin typeface="Arial"/>
                <a:cs typeface="Arial"/>
              </a:rPr>
              <a:t>→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erfolgt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über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das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LSF-Portal</a:t>
            </a:r>
            <a:endParaRPr sz="1600" dirty="0">
              <a:latin typeface="Arial"/>
              <a:cs typeface="Arial"/>
            </a:endParaRPr>
          </a:p>
          <a:p>
            <a:pPr marL="584200">
              <a:lnSpc>
                <a:spcPct val="100000"/>
              </a:lnSpc>
              <a:spcBef>
                <a:spcPts val="265"/>
              </a:spcBef>
            </a:pPr>
            <a:r>
              <a:rPr sz="1600" spc="-5" dirty="0">
                <a:latin typeface="Arial"/>
                <a:cs typeface="Arial"/>
              </a:rPr>
              <a:t>https://lsf.verwaltung.uni-muenchen.de/qisserver/rds?state=user&amp;type=0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Semesterbeitrag</a:t>
            </a:r>
            <a:r>
              <a:rPr sz="1600" b="1" spc="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ist an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LMU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immer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früher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zu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zahlen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als an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TUM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"/>
            </a:pPr>
            <a:endParaRPr sz="2100" dirty="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Prüfungstermine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werden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am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Anfang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des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Semesters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vom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Dozenten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bekannt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gegeben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6425" y="947419"/>
            <a:ext cx="25819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Organisatorisches</a:t>
            </a:r>
            <a:endParaRPr sz="25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560093"/>
            <a:ext cx="8509000" cy="2249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13799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Gedächtnisprotokolle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gibt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es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teilweise bei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Fachschaft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Marsstraße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(edu</a:t>
            </a:r>
            <a:r>
              <a:rPr sz="1600" spc="-5" dirty="0">
                <a:latin typeface="Arial"/>
                <a:cs typeface="Arial"/>
              </a:rPr>
              <a:t> TUM)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und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teilweise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bei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Fachschaft katholische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Religionslehre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(Raum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 024)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"/>
            </a:pPr>
            <a:endParaRPr sz="21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Nicht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bestandene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Prüfungen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können beliebig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oft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wiederholt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werden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"/>
            </a:pPr>
            <a:endParaRPr sz="21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b="1" spc="-10" dirty="0">
                <a:latin typeface="Arial"/>
                <a:cs typeface="Arial"/>
              </a:rPr>
              <a:t>Ansprechpartner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LMU:</a:t>
            </a:r>
            <a:endParaRPr sz="1600">
              <a:latin typeface="Arial"/>
              <a:cs typeface="Arial"/>
            </a:endParaRPr>
          </a:p>
          <a:p>
            <a:pPr marL="299085" marR="3145790">
              <a:lnSpc>
                <a:spcPts val="2200"/>
              </a:lnSpc>
              <a:spcBef>
                <a:spcPts val="80"/>
              </a:spcBef>
            </a:pPr>
            <a:r>
              <a:rPr sz="1600" spc="-5" dirty="0">
                <a:latin typeface="Arial"/>
                <a:cs typeface="Arial"/>
              </a:rPr>
              <a:t>Anne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Ekezie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→</a:t>
            </a:r>
            <a:r>
              <a:rPr sz="1600" spc="3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Fachstudienberaterin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(Raum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218)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Manuel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Felix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→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Studiengangskooridnator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(Raum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C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218)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6425" y="947419"/>
            <a:ext cx="258191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Organisatorisches</a:t>
            </a:r>
            <a:endParaRPr sz="250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425" y="1560093"/>
            <a:ext cx="8368665" cy="2249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49530" indent="-287020">
              <a:lnSpc>
                <a:spcPct val="113799"/>
              </a:lnSpc>
              <a:spcBef>
                <a:spcPts val="100"/>
              </a:spcBef>
              <a:buSzPct val="625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b="1" spc="-5" dirty="0">
                <a:latin typeface="Arial"/>
                <a:cs typeface="Arial"/>
              </a:rPr>
              <a:t>BIB-Ausweis </a:t>
            </a:r>
            <a:r>
              <a:rPr sz="1600" spc="-5" dirty="0">
                <a:latin typeface="Arial"/>
                <a:cs typeface="Arial"/>
              </a:rPr>
              <a:t>erstellen (an der Auskunftstheke im Ausleihbereich, Studentenausweis und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Perso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mitbringen)</a:t>
            </a:r>
            <a:r>
              <a:rPr sz="1600" spc="-4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oder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neue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LMU-Card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online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beantragen</a:t>
            </a:r>
            <a:endParaRPr sz="1600">
              <a:latin typeface="Arial"/>
              <a:cs typeface="Arial"/>
            </a:endParaRPr>
          </a:p>
          <a:p>
            <a:pPr marL="1155700" marR="1435100" indent="-228600">
              <a:lnSpc>
                <a:spcPct val="113799"/>
              </a:lnSpc>
              <a:spcBef>
                <a:spcPts val="10"/>
              </a:spcBef>
            </a:pPr>
            <a:r>
              <a:rPr sz="1600" spc="-5" dirty="0">
                <a:latin typeface="Wingdings"/>
                <a:cs typeface="Wingdings"/>
              </a:rPr>
              <a:t>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Arial"/>
                <a:cs typeface="Arial"/>
              </a:rPr>
              <a:t>beides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muss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jedes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Semester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neu</a:t>
            </a:r>
            <a:r>
              <a:rPr sz="1600" b="1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aktiviert/validiert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werden 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(an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Auskunftstheke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frei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schalten lassen </a:t>
            </a:r>
            <a:r>
              <a:rPr sz="1600" spc="-30" dirty="0">
                <a:latin typeface="Arial"/>
                <a:cs typeface="Arial"/>
              </a:rPr>
              <a:t>bzw.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am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Automaten)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SzPct val="75000"/>
              <a:buFont typeface="Wingdings"/>
              <a:buChar char=""/>
              <a:tabLst>
                <a:tab pos="299085" algn="l"/>
                <a:tab pos="299720" algn="l"/>
              </a:tabLst>
            </a:pPr>
            <a:r>
              <a:rPr sz="1600" spc="-5" dirty="0">
                <a:latin typeface="Arial"/>
                <a:cs typeface="Arial"/>
              </a:rPr>
              <a:t>Bayrische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Staatsbibliothek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/</a:t>
            </a:r>
            <a:r>
              <a:rPr sz="1600" spc="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Stabi:</a:t>
            </a:r>
            <a:endParaRPr sz="1600">
              <a:latin typeface="Arial"/>
              <a:cs typeface="Arial"/>
            </a:endParaRPr>
          </a:p>
          <a:p>
            <a:pPr marL="299085" marR="5080">
              <a:lnSpc>
                <a:spcPts val="2200"/>
              </a:lnSpc>
              <a:spcBef>
                <a:spcPts val="80"/>
              </a:spcBef>
            </a:pPr>
            <a:r>
              <a:rPr sz="1600" spc="-5" dirty="0">
                <a:latin typeface="Arial"/>
                <a:cs typeface="Arial"/>
              </a:rPr>
              <a:t>Möglichkeit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mit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dem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Uni-Bib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Ausweis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auszuleihen, muss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an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der</a:t>
            </a:r>
            <a:r>
              <a:rPr sz="1600" spc="1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Infotheke</a:t>
            </a:r>
            <a:r>
              <a:rPr sz="1600" spc="2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aktiviert</a:t>
            </a:r>
            <a:r>
              <a:rPr sz="1600" spc="5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werden </a:t>
            </a:r>
            <a:r>
              <a:rPr sz="1600" spc="-43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(Perso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mitbringen)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316991"/>
            <a:ext cx="1132331" cy="38404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6425" y="947419"/>
            <a:ext cx="17545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Bibliotheken</a:t>
            </a:r>
            <a:endParaRPr sz="250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298500" y="4905423"/>
            <a:ext cx="64008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20" dirty="0"/>
              <a:t>W</a:t>
            </a:r>
            <a:r>
              <a:rPr dirty="0"/>
              <a:t>S</a:t>
            </a:r>
            <a:r>
              <a:rPr spc="-35" dirty="0"/>
              <a:t> </a:t>
            </a:r>
            <a:r>
              <a:rPr dirty="0" smtClean="0"/>
              <a:t>2</a:t>
            </a:r>
            <a:r>
              <a:rPr lang="de-DE" spc="-5" dirty="0"/>
              <a:t>1</a:t>
            </a:r>
            <a:r>
              <a:rPr dirty="0" smtClean="0"/>
              <a:t>/2</a:t>
            </a:r>
            <a:r>
              <a:rPr lang="de-DE" dirty="0" smtClean="0"/>
              <a:t>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</a:t>
            </a:r>
            <a:r>
              <a:rPr dirty="0"/>
              <a:t>emestere</a:t>
            </a:r>
            <a:r>
              <a:rPr spc="-5" dirty="0"/>
              <a:t>i</a:t>
            </a:r>
            <a:r>
              <a:rPr dirty="0"/>
              <a:t>n</a:t>
            </a:r>
            <a:r>
              <a:rPr spc="10" dirty="0"/>
              <a:t>f</a:t>
            </a:r>
            <a:r>
              <a:rPr dirty="0"/>
              <a:t>ü</a:t>
            </a:r>
            <a:r>
              <a:rPr spc="-5" dirty="0"/>
              <a:t>h</a:t>
            </a:r>
            <a:r>
              <a:rPr spc="-10" dirty="0"/>
              <a:t>r</a:t>
            </a:r>
            <a:r>
              <a:rPr dirty="0"/>
              <a:t>u</a:t>
            </a:r>
            <a:r>
              <a:rPr spc="-5" dirty="0"/>
              <a:t>n</a:t>
            </a:r>
            <a:r>
              <a:rPr dirty="0"/>
              <a:t>gs</a:t>
            </a:r>
            <a:r>
              <a:rPr spc="-10" dirty="0"/>
              <a:t>t</a:t>
            </a:r>
            <a:r>
              <a:rPr dirty="0"/>
              <a:t>a</a:t>
            </a:r>
            <a:r>
              <a:rPr spc="-5" dirty="0"/>
              <a:t>g</a:t>
            </a:r>
            <a:r>
              <a:rPr dirty="0"/>
              <a:t>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42285" y="4905423"/>
            <a:ext cx="126809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Arial"/>
                <a:cs typeface="Arial"/>
              </a:rPr>
              <a:t>katholische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Religion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544</Words>
  <Application>Microsoft Office PowerPoint</Application>
  <PresentationFormat>Bildschirmpräsentation (16:9)</PresentationFormat>
  <Paragraphs>128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WS 21/22 Semestereinführungstage</vt:lpstr>
      <vt:lpstr>Das Mentorat</vt:lpstr>
      <vt:lpstr>Vorstellungsrunde</vt:lpstr>
      <vt:lpstr>Aufbau des Studiums – Basismodule</vt:lpstr>
      <vt:lpstr>Aufbau des Studiums – Aufbaumodule</vt:lpstr>
      <vt:lpstr>PowerPoint-Präsentation</vt:lpstr>
      <vt:lpstr>Organisatorisches</vt:lpstr>
      <vt:lpstr>Organisatorisches</vt:lpstr>
      <vt:lpstr>Bibliotheken</vt:lpstr>
      <vt:lpstr>Bibliotheken</vt:lpstr>
      <vt:lpstr>Eure Fachschaft</vt:lpstr>
      <vt:lpstr>Aktuelle Situation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 20/21 Semestereinführungstage</dc:title>
  <dc:creator>ga94vuf</dc:creator>
  <cp:lastModifiedBy>eduadmin</cp:lastModifiedBy>
  <cp:revision>6</cp:revision>
  <dcterms:created xsi:type="dcterms:W3CDTF">2021-10-06T14:00:00Z</dcterms:created>
  <dcterms:modified xsi:type="dcterms:W3CDTF">2021-10-20T10:14:16Z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2021-10-06T00:00:00Z</vt:filetime>
  </property>
</Properties>
</file>